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2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notesMasterIdLst>
    <p:notesMasterId r:id="rId36"/>
  </p:notesMasterIdLst>
  <p:sldIdLst>
    <p:sldId id="1474" r:id="rId2"/>
    <p:sldId id="1486" r:id="rId3"/>
    <p:sldId id="1492" r:id="rId4"/>
    <p:sldId id="1479" r:id="rId5"/>
    <p:sldId id="1514" r:id="rId6"/>
    <p:sldId id="1538" r:id="rId7"/>
    <p:sldId id="1502" r:id="rId8"/>
    <p:sldId id="1503" r:id="rId9"/>
    <p:sldId id="1539" r:id="rId10"/>
    <p:sldId id="1436" r:id="rId11"/>
    <p:sldId id="1432" r:id="rId12"/>
    <p:sldId id="1540" r:id="rId13"/>
    <p:sldId id="1541" r:id="rId14"/>
    <p:sldId id="1532" r:id="rId15"/>
    <p:sldId id="1534" r:id="rId16"/>
    <p:sldId id="1530" r:id="rId17"/>
    <p:sldId id="1533" r:id="rId18"/>
    <p:sldId id="1545" r:id="rId19"/>
    <p:sldId id="1543" r:id="rId20"/>
    <p:sldId id="268" r:id="rId21"/>
    <p:sldId id="1531" r:id="rId22"/>
    <p:sldId id="1535" r:id="rId23"/>
    <p:sldId id="271" r:id="rId24"/>
    <p:sldId id="272" r:id="rId25"/>
    <p:sldId id="273" r:id="rId26"/>
    <p:sldId id="274" r:id="rId27"/>
    <p:sldId id="1546" r:id="rId28"/>
    <p:sldId id="1547" r:id="rId29"/>
    <p:sldId id="1548" r:id="rId30"/>
    <p:sldId id="1549" r:id="rId31"/>
    <p:sldId id="1550" r:id="rId32"/>
    <p:sldId id="301" r:id="rId33"/>
    <p:sldId id="282" r:id="rId34"/>
    <p:sldId id="1551" r:id="rId35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8E5A388E-BADE-3444-932E-8473B84AC7B8}">
          <p14:sldIdLst/>
        </p14:section>
        <p14:section name="Section par défaut" id="{A7DC2227-36AC-45E0-B0D8-D3E201F30E98}">
          <p14:sldIdLst>
            <p14:sldId id="1474"/>
            <p14:sldId id="1486"/>
            <p14:sldId id="1492"/>
            <p14:sldId id="1479"/>
            <p14:sldId id="1514"/>
            <p14:sldId id="1538"/>
            <p14:sldId id="1502"/>
            <p14:sldId id="1503"/>
            <p14:sldId id="1539"/>
            <p14:sldId id="1436"/>
            <p14:sldId id="1432"/>
            <p14:sldId id="1540"/>
            <p14:sldId id="1541"/>
            <p14:sldId id="1532"/>
            <p14:sldId id="1534"/>
            <p14:sldId id="1530"/>
            <p14:sldId id="1533"/>
            <p14:sldId id="1545"/>
            <p14:sldId id="1543"/>
            <p14:sldId id="268"/>
            <p14:sldId id="1531"/>
            <p14:sldId id="1535"/>
            <p14:sldId id="271"/>
            <p14:sldId id="272"/>
            <p14:sldId id="273"/>
            <p14:sldId id="274"/>
            <p14:sldId id="1546"/>
            <p14:sldId id="1547"/>
            <p14:sldId id="1548"/>
            <p14:sldId id="1549"/>
            <p14:sldId id="1550"/>
            <p14:sldId id="301"/>
            <p14:sldId id="282"/>
            <p14:sldId id="155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DA" initials="A" lastIdx="10" clrIdx="0"/>
  <p:cmAuthor id="2" name="Aurore Tilkin" initials="AT" lastIdx="2" clrIdx="1">
    <p:extLst>
      <p:ext uri="{19B8F6BF-5375-455C-9EA6-DF929625EA0E}">
        <p15:presenceInfo xmlns:p15="http://schemas.microsoft.com/office/powerpoint/2012/main" userId="dae34b8c40a7df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7F"/>
    <a:srgbClr val="735A92"/>
    <a:srgbClr val="FF5050"/>
    <a:srgbClr val="FF7C8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97"/>
    <p:restoredTop sz="94694"/>
  </p:normalViewPr>
  <p:slideViewPr>
    <p:cSldViewPr snapToGrid="0">
      <p:cViewPr varScale="1">
        <p:scale>
          <a:sx n="103" d="100"/>
          <a:sy n="103" d="100"/>
        </p:scale>
        <p:origin x="528" y="77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FA7141E-9605-1A4F-938F-AA4315746CC2}" type="doc">
      <dgm:prSet loTypeId="urn:microsoft.com/office/officeart/2005/8/layout/lProcess3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EA93B7C4-E325-244C-A115-86C0CD43C521}">
      <dgm:prSet phldrT="[Texte]" custT="1"/>
      <dgm:spPr>
        <a:solidFill>
          <a:srgbClr val="00707F"/>
        </a:solidFill>
        <a:ln w="25400" cap="flat" cmpd="sng" algn="ctr">
          <a:solidFill>
            <a:srgbClr val="00707F"/>
          </a:solidFill>
          <a:prstDash val="solid"/>
        </a:ln>
        <a:effectLst/>
      </dgm:spPr>
      <dgm:t>
        <a:bodyPr spcFirstLastPara="0" vert="horz" wrap="square" lIns="19050" tIns="9525" rIns="0" bIns="9525" numCol="1" spcCol="1270" anchor="ctr" anchorCtr="0"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Programmes généralistes</a:t>
          </a:r>
        </a:p>
      </dgm:t>
    </dgm:pt>
    <dgm:pt modelId="{3F74ABF3-2A38-464D-A85C-4B9FFE0EECEB}" type="parTrans" cxnId="{ABD98644-033C-E543-9330-F95945AC44D3}">
      <dgm:prSet/>
      <dgm:spPr/>
      <dgm:t>
        <a:bodyPr/>
        <a:lstStyle/>
        <a:p>
          <a:endParaRPr lang="fr-FR"/>
        </a:p>
      </dgm:t>
    </dgm:pt>
    <dgm:pt modelId="{0DCE86DF-8FCC-6844-AE70-9816979D1E6E}" type="sibTrans" cxnId="{ABD98644-033C-E543-9330-F95945AC44D3}">
      <dgm:prSet/>
      <dgm:spPr/>
      <dgm:t>
        <a:bodyPr/>
        <a:lstStyle/>
        <a:p>
          <a:endParaRPr lang="fr-FR"/>
        </a:p>
      </dgm:t>
    </dgm:pt>
    <dgm:pt modelId="{8531A117-E60F-EB4E-8240-D600EEE5EB5A}">
      <dgm:prSet phldrT="[Texte]" custT="1"/>
      <dgm:spPr>
        <a:solidFill>
          <a:srgbClr val="00707F"/>
        </a:solidFill>
        <a:ln>
          <a:solidFill>
            <a:srgbClr val="00707F"/>
          </a:solidFill>
        </a:ln>
      </dgm:spPr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Langue étrangère</a:t>
          </a:r>
        </a:p>
      </dgm:t>
    </dgm:pt>
    <dgm:pt modelId="{6CD2C053-7375-0345-B2D0-B7B707BE9D17}" type="parTrans" cxnId="{12290E30-F1BB-A047-B45E-49A6390C16FE}">
      <dgm:prSet/>
      <dgm:spPr/>
      <dgm:t>
        <a:bodyPr/>
        <a:lstStyle/>
        <a:p>
          <a:endParaRPr lang="fr-FR"/>
        </a:p>
      </dgm:t>
    </dgm:pt>
    <dgm:pt modelId="{746E1E02-5CC6-9D48-962B-8F41A33C30BB}" type="sibTrans" cxnId="{12290E30-F1BB-A047-B45E-49A6390C16FE}">
      <dgm:prSet/>
      <dgm:spPr/>
      <dgm:t>
        <a:bodyPr/>
        <a:lstStyle/>
        <a:p>
          <a:endParaRPr lang="fr-FR"/>
        </a:p>
      </dgm:t>
    </dgm:pt>
    <dgm:pt modelId="{09FA6E75-3ABC-3044-A9A1-8B3E611C615E}">
      <dgm:prSet phldrT="[Texte]" custT="1"/>
      <dgm:spPr>
        <a:solidFill>
          <a:srgbClr val="00707F"/>
        </a:solidFill>
        <a:ln>
          <a:solidFill>
            <a:srgbClr val="00707F"/>
          </a:solidFill>
        </a:ln>
      </dgm:spPr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Structure tronc commun</a:t>
          </a:r>
        </a:p>
      </dgm:t>
    </dgm:pt>
    <dgm:pt modelId="{1C445082-1F0F-B240-BA7E-718E0A2EF515}" type="parTrans" cxnId="{226E50BB-9171-764C-B216-A2BA63154135}">
      <dgm:prSet/>
      <dgm:spPr/>
      <dgm:t>
        <a:bodyPr/>
        <a:lstStyle/>
        <a:p>
          <a:endParaRPr lang="fr-FR"/>
        </a:p>
      </dgm:t>
    </dgm:pt>
    <dgm:pt modelId="{B15DF4C3-34BD-654B-8A78-C18BE4B2BD26}" type="sibTrans" cxnId="{226E50BB-9171-764C-B216-A2BA63154135}">
      <dgm:prSet/>
      <dgm:spPr/>
      <dgm:t>
        <a:bodyPr/>
        <a:lstStyle/>
        <a:p>
          <a:endParaRPr lang="fr-FR"/>
        </a:p>
      </dgm:t>
    </dgm:pt>
    <dgm:pt modelId="{CED1AEF9-795E-234D-AA47-B54281CA7094}">
      <dgm:prSet phldrT="[Texte]" custT="1"/>
      <dgm:spPr>
        <a:solidFill>
          <a:srgbClr val="00707F"/>
        </a:solidFill>
        <a:ln>
          <a:solidFill>
            <a:srgbClr val="00707F"/>
          </a:solidFill>
        </a:ln>
      </dgm:spPr>
      <dgm:t>
        <a:bodyPr/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Règles de crédit et volume horaire</a:t>
          </a:r>
        </a:p>
      </dgm:t>
    </dgm:pt>
    <dgm:pt modelId="{4267E5A4-0D7D-A641-BB51-E035A189549D}" type="parTrans" cxnId="{08A3E2C3-862C-1241-A117-F4B0102E6234}">
      <dgm:prSet/>
      <dgm:spPr/>
      <dgm:t>
        <a:bodyPr/>
        <a:lstStyle/>
        <a:p>
          <a:endParaRPr lang="fr-FR"/>
        </a:p>
      </dgm:t>
    </dgm:pt>
    <dgm:pt modelId="{63D4BF38-CB0C-5D4C-B923-039141EDBA42}" type="sibTrans" cxnId="{08A3E2C3-862C-1241-A117-F4B0102E6234}">
      <dgm:prSet/>
      <dgm:spPr/>
      <dgm:t>
        <a:bodyPr/>
        <a:lstStyle/>
        <a:p>
          <a:endParaRPr lang="fr-FR"/>
        </a:p>
      </dgm:t>
    </dgm:pt>
    <dgm:pt modelId="{4B60752C-8A05-0A41-BFE7-417A7EC7F9B7}">
      <dgm:prSet custT="1"/>
      <dgm:spPr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Maintenir culture générale en gestion/économie</a:t>
          </a:r>
        </a:p>
      </dgm:t>
    </dgm:pt>
    <dgm:pt modelId="{BF33BAA5-3C2D-414E-BD51-069D692BC277}" type="parTrans" cxnId="{D1B0253B-0FCA-6648-BDE2-06B6607F5DC8}">
      <dgm:prSet/>
      <dgm:spPr/>
      <dgm:t>
        <a:bodyPr/>
        <a:lstStyle/>
        <a:p>
          <a:endParaRPr lang="fr-FR"/>
        </a:p>
      </dgm:t>
    </dgm:pt>
    <dgm:pt modelId="{8A2E17C0-1557-F242-917F-7EFF3A144B2C}" type="sibTrans" cxnId="{D1B0253B-0FCA-6648-BDE2-06B6607F5DC8}">
      <dgm:prSet/>
      <dgm:spPr/>
      <dgm:t>
        <a:bodyPr/>
        <a:lstStyle/>
        <a:p>
          <a:endParaRPr lang="fr-FR"/>
        </a:p>
      </dgm:t>
    </dgm:pt>
    <dgm:pt modelId="{D36F5EDC-3D94-E64F-ACE4-4AA4BE853B32}">
      <dgm:prSet custT="1"/>
      <dgm:spPr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5 crédits en bloc1 et 5 crédits en bloc2</a:t>
          </a:r>
        </a:p>
      </dgm:t>
    </dgm:pt>
    <dgm:pt modelId="{666E9CF5-5F12-954E-AB7C-0D02684B15DB}" type="parTrans" cxnId="{12EA9A28-C29B-4D4F-86F5-7390D7011DF7}">
      <dgm:prSet/>
      <dgm:spPr/>
      <dgm:t>
        <a:bodyPr/>
        <a:lstStyle/>
        <a:p>
          <a:endParaRPr lang="fr-FR"/>
        </a:p>
      </dgm:t>
    </dgm:pt>
    <dgm:pt modelId="{2AA2CEB3-F9DA-C546-9363-B35505568BB5}" type="sibTrans" cxnId="{12EA9A28-C29B-4D4F-86F5-7390D7011DF7}">
      <dgm:prSet/>
      <dgm:spPr/>
      <dgm:t>
        <a:bodyPr/>
        <a:lstStyle/>
        <a:p>
          <a:endParaRPr lang="fr-FR"/>
        </a:p>
      </dgm:t>
    </dgm:pt>
    <dgm:pt modelId="{3477C9AC-903B-1145-ABDC-0EE50814F663}">
      <dgm:prSet custT="1"/>
      <dgm:spPr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1 seul cours obligatoire pour tous les étudiants</a:t>
          </a:r>
        </a:p>
      </dgm:t>
    </dgm:pt>
    <dgm:pt modelId="{49F6D7FC-629D-0B4D-BF81-238967787A12}" type="parTrans" cxnId="{95E76D65-F223-D643-86C0-30B911223788}">
      <dgm:prSet/>
      <dgm:spPr/>
      <dgm:t>
        <a:bodyPr/>
        <a:lstStyle/>
        <a:p>
          <a:endParaRPr lang="fr-FR"/>
        </a:p>
      </dgm:t>
    </dgm:pt>
    <dgm:pt modelId="{227B0AE6-1267-BD49-AB0A-9A8AD70B7FAD}" type="sibTrans" cxnId="{95E76D65-F223-D643-86C0-30B911223788}">
      <dgm:prSet/>
      <dgm:spPr/>
      <dgm:t>
        <a:bodyPr/>
        <a:lstStyle/>
        <a:p>
          <a:endParaRPr lang="fr-FR"/>
        </a:p>
      </dgm:t>
    </dgm:pt>
    <dgm:pt modelId="{5A9BBBFD-6170-EF42-8143-549B60557F7B}">
      <dgm:prSet custT="1"/>
      <dgm:spPr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r>
            <a:rPr lang="fr-FR" sz="1400" kern="1200">
              <a:latin typeface="Candara" panose="020E0502030303020204" pitchFamily="34" charset="0"/>
            </a:rPr>
            <a:t>Cours dédiés </a:t>
          </a: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aux</a:t>
          </a:r>
          <a:r>
            <a:rPr lang="fr-FR" sz="1400" kern="1200">
              <a:latin typeface="Candara" panose="020E0502030303020204" pitchFamily="34" charset="0"/>
            </a:rPr>
            <a:t> axes transversaux + interdisciplinarité</a:t>
          </a:r>
        </a:p>
      </dgm:t>
    </dgm:pt>
    <dgm:pt modelId="{B3355323-A3E7-B444-A7D7-25D79E00909B}" type="parTrans" cxnId="{61923C1C-ED4A-154E-9BFE-AB6D545D1138}">
      <dgm:prSet/>
      <dgm:spPr/>
      <dgm:t>
        <a:bodyPr/>
        <a:lstStyle/>
        <a:p>
          <a:endParaRPr lang="fr-FR"/>
        </a:p>
      </dgm:t>
    </dgm:pt>
    <dgm:pt modelId="{4B073179-A3B2-E748-A567-1BCCB742876B}" type="sibTrans" cxnId="{61923C1C-ED4A-154E-9BFE-AB6D545D1138}">
      <dgm:prSet/>
      <dgm:spPr/>
      <dgm:t>
        <a:bodyPr/>
        <a:lstStyle/>
        <a:p>
          <a:endParaRPr lang="fr-FR"/>
        </a:p>
      </dgm:t>
    </dgm:pt>
    <dgm:pt modelId="{013E7EE1-3C22-E040-919C-8EFA067CA370}">
      <dgm:prSet custT="1"/>
      <dgm:spPr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dash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r>
            <a:rPr lang="fr-FR" sz="1400">
              <a:latin typeface="Candara" panose="020E0502030303020204" pitchFamily="34" charset="0"/>
            </a:rPr>
            <a:t>Cours de stratégie et de leadership obligatoires</a:t>
          </a:r>
        </a:p>
      </dgm:t>
    </dgm:pt>
    <dgm:pt modelId="{4A1D462A-5ED0-174C-81EF-B918E3AF2EEA}" type="parTrans" cxnId="{A0E0A314-295E-1A4F-BE59-F0889C02FA89}">
      <dgm:prSet/>
      <dgm:spPr/>
      <dgm:t>
        <a:bodyPr/>
        <a:lstStyle/>
        <a:p>
          <a:endParaRPr lang="fr-FR"/>
        </a:p>
      </dgm:t>
    </dgm:pt>
    <dgm:pt modelId="{D8400792-18CB-CD45-A515-FDFB994EC299}" type="sibTrans" cxnId="{A0E0A314-295E-1A4F-BE59-F0889C02FA89}">
      <dgm:prSet/>
      <dgm:spPr/>
      <dgm:t>
        <a:bodyPr/>
        <a:lstStyle/>
        <a:p>
          <a:endParaRPr lang="fr-FR"/>
        </a:p>
      </dgm:t>
    </dgm:pt>
    <dgm:pt modelId="{F88927AD-5004-0941-AD45-FFE42E95AAF5}">
      <dgm:prSet custT="1"/>
      <dgm:spPr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dash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Nombre limité de cours à option + lien avec finalité</a:t>
          </a:r>
        </a:p>
      </dgm:t>
    </dgm:pt>
    <dgm:pt modelId="{B3696884-EE05-4C40-A14A-F3DC315FC253}" type="parTrans" cxnId="{FC77391D-664A-DF42-A423-39E510F2C343}">
      <dgm:prSet/>
      <dgm:spPr/>
      <dgm:t>
        <a:bodyPr/>
        <a:lstStyle/>
        <a:p>
          <a:endParaRPr lang="fr-FR"/>
        </a:p>
      </dgm:t>
    </dgm:pt>
    <dgm:pt modelId="{5035EC5D-F5E2-3545-945B-C1F8D16BF1E4}" type="sibTrans" cxnId="{FC77391D-664A-DF42-A423-39E510F2C343}">
      <dgm:prSet/>
      <dgm:spPr/>
      <dgm:t>
        <a:bodyPr/>
        <a:lstStyle/>
        <a:p>
          <a:endParaRPr lang="fr-FR"/>
        </a:p>
      </dgm:t>
    </dgm:pt>
    <dgm:pt modelId="{25DEB7E2-6AEB-5449-A7FE-A70E3EE4202B}">
      <dgm:prSet custT="1"/>
      <dgm:spPr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1 ECTS = 6 heures de présentiel</a:t>
          </a:r>
        </a:p>
      </dgm:t>
    </dgm:pt>
    <dgm:pt modelId="{2A2CFEAE-BCC1-624F-8F67-529894ED798B}" type="parTrans" cxnId="{6554284A-B379-294C-8966-5F092FEA33F1}">
      <dgm:prSet/>
      <dgm:spPr/>
      <dgm:t>
        <a:bodyPr/>
        <a:lstStyle/>
        <a:p>
          <a:endParaRPr lang="fr-FR"/>
        </a:p>
      </dgm:t>
    </dgm:pt>
    <dgm:pt modelId="{BE09D36E-8259-2C41-BC1E-73CF395C4FE4}" type="sibTrans" cxnId="{6554284A-B379-294C-8966-5F092FEA33F1}">
      <dgm:prSet/>
      <dgm:spPr/>
      <dgm:t>
        <a:bodyPr/>
        <a:lstStyle/>
        <a:p>
          <a:endParaRPr lang="fr-FR"/>
        </a:p>
      </dgm:t>
    </dgm:pt>
    <dgm:pt modelId="{D26B3D27-0678-F64E-9A27-6F4535416E56}">
      <dgm:prSet custT="1"/>
      <dgm:spPr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Tous les cours à </a:t>
          </a: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5 ECTS </a:t>
          </a:r>
          <a:r>
            <a:rPr lang="fr-F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(sans exception)</a:t>
          </a:r>
        </a:p>
      </dgm:t>
    </dgm:pt>
    <dgm:pt modelId="{FFEFC037-AD9C-F243-B42F-A6B06D924BEE}" type="parTrans" cxnId="{4BF0961F-3B73-3147-9E3C-3D5787A05D97}">
      <dgm:prSet/>
      <dgm:spPr/>
      <dgm:t>
        <a:bodyPr/>
        <a:lstStyle/>
        <a:p>
          <a:endParaRPr lang="fr-FR"/>
        </a:p>
      </dgm:t>
    </dgm:pt>
    <dgm:pt modelId="{2DEA9666-A5B0-2B47-BA91-8F5FB49FF276}" type="sibTrans" cxnId="{4BF0961F-3B73-3147-9E3C-3D5787A05D97}">
      <dgm:prSet/>
      <dgm:spPr/>
      <dgm:t>
        <a:bodyPr/>
        <a:lstStyle/>
        <a:p>
          <a:endParaRPr lang="fr-FR"/>
        </a:p>
      </dgm:t>
    </dgm:pt>
    <dgm:pt modelId="{18F3721D-D3E4-DF49-A50B-ADA742FF6A0B}" type="pres">
      <dgm:prSet presAssocID="{0FA7141E-9605-1A4F-938F-AA4315746CC2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A34EF93B-E44F-0C43-AC41-6159DD1B5CAF}" type="pres">
      <dgm:prSet presAssocID="{EA93B7C4-E325-244C-A115-86C0CD43C521}" presName="horFlow" presStyleCnt="0"/>
      <dgm:spPr/>
    </dgm:pt>
    <dgm:pt modelId="{CF6179D1-2DD4-E343-A797-799CE5751BCE}" type="pres">
      <dgm:prSet presAssocID="{EA93B7C4-E325-244C-A115-86C0CD43C521}" presName="bigChev" presStyleLbl="node1" presStyleIdx="0" presStyleCnt="4" custScaleX="114821"/>
      <dgm:spPr>
        <a:xfrm>
          <a:off x="4063" y="286920"/>
          <a:ext cx="2084640" cy="833856"/>
        </a:xfrm>
        <a:prstGeom prst="chevron">
          <a:avLst/>
        </a:prstGeom>
      </dgm:spPr>
    </dgm:pt>
    <dgm:pt modelId="{96D555D4-CB4C-3446-B1EC-AE12A05D8C76}" type="pres">
      <dgm:prSet presAssocID="{BF33BAA5-3C2D-414E-BD51-069D692BC277}" presName="parTrans" presStyleCnt="0"/>
      <dgm:spPr/>
    </dgm:pt>
    <dgm:pt modelId="{13DBD2F7-DC9D-594A-A056-9CFB4F6022CC}" type="pres">
      <dgm:prSet presAssocID="{4B60752C-8A05-0A41-BFE7-417A7EC7F9B7}" presName="node" presStyleLbl="alignAccFollowNode1" presStyleIdx="0" presStyleCnt="8" custScaleX="136531">
        <dgm:presLayoutVars>
          <dgm:bulletEnabled val="1"/>
        </dgm:presLayoutVars>
      </dgm:prSet>
      <dgm:spPr>
        <a:xfrm>
          <a:off x="1817700" y="357798"/>
          <a:ext cx="1730251" cy="692100"/>
        </a:xfrm>
        <a:prstGeom prst="chevron">
          <a:avLst/>
        </a:prstGeom>
      </dgm:spPr>
    </dgm:pt>
    <dgm:pt modelId="{8418BAE9-2F22-7447-8646-0B8898955460}" type="pres">
      <dgm:prSet presAssocID="{EA93B7C4-E325-244C-A115-86C0CD43C521}" presName="vSp" presStyleCnt="0"/>
      <dgm:spPr/>
    </dgm:pt>
    <dgm:pt modelId="{9D54DDB2-6D7E-FE48-9B51-EE36DC05DB2E}" type="pres">
      <dgm:prSet presAssocID="{8531A117-E60F-EB4E-8240-D600EEE5EB5A}" presName="horFlow" presStyleCnt="0"/>
      <dgm:spPr/>
    </dgm:pt>
    <dgm:pt modelId="{688EABC2-4C7D-6349-B541-3829966B47B0}" type="pres">
      <dgm:prSet presAssocID="{8531A117-E60F-EB4E-8240-D600EEE5EB5A}" presName="bigChev" presStyleLbl="node1" presStyleIdx="1" presStyleCnt="4" custScaleX="114839"/>
      <dgm:spPr/>
    </dgm:pt>
    <dgm:pt modelId="{DD178DE5-BB17-F04D-9B9A-662381B7BC67}" type="pres">
      <dgm:prSet presAssocID="{49F6D7FC-629D-0B4D-BF81-238967787A12}" presName="parTrans" presStyleCnt="0"/>
      <dgm:spPr/>
    </dgm:pt>
    <dgm:pt modelId="{B3610897-6FF9-364C-AEA4-9E2279A753FC}" type="pres">
      <dgm:prSet presAssocID="{3477C9AC-903B-1145-ABDC-0EE50814F663}" presName="node" presStyleLbl="alignAccFollowNode1" presStyleIdx="1" presStyleCnt="8" custScaleX="137679">
        <dgm:presLayoutVars>
          <dgm:bulletEnabled val="1"/>
        </dgm:presLayoutVars>
      </dgm:prSet>
      <dgm:spPr>
        <a:xfrm>
          <a:off x="1817700" y="1308394"/>
          <a:ext cx="1730251" cy="692100"/>
        </a:xfrm>
        <a:prstGeom prst="chevron">
          <a:avLst/>
        </a:prstGeom>
      </dgm:spPr>
    </dgm:pt>
    <dgm:pt modelId="{5AA92C49-889B-5142-90D9-B7418B31F6FF}" type="pres">
      <dgm:prSet presAssocID="{227B0AE6-1267-BD49-AB0A-9A8AD70B7FAD}" presName="sibTrans" presStyleCnt="0"/>
      <dgm:spPr/>
    </dgm:pt>
    <dgm:pt modelId="{7A56845D-9009-2746-AAE1-81D6E0034A25}" type="pres">
      <dgm:prSet presAssocID="{D36F5EDC-3D94-E64F-ACE4-4AA4BE853B32}" presName="node" presStyleLbl="alignAccFollowNode1" presStyleIdx="2" presStyleCnt="8" custScaleX="140696">
        <dgm:presLayoutVars>
          <dgm:bulletEnabled val="1"/>
        </dgm:presLayoutVars>
      </dgm:prSet>
      <dgm:spPr>
        <a:xfrm>
          <a:off x="3305716" y="1308394"/>
          <a:ext cx="1730251" cy="692100"/>
        </a:xfrm>
        <a:prstGeom prst="chevron">
          <a:avLst/>
        </a:prstGeom>
      </dgm:spPr>
    </dgm:pt>
    <dgm:pt modelId="{712719FA-6858-084E-A458-AFB2415900F6}" type="pres">
      <dgm:prSet presAssocID="{8531A117-E60F-EB4E-8240-D600EEE5EB5A}" presName="vSp" presStyleCnt="0"/>
      <dgm:spPr/>
    </dgm:pt>
    <dgm:pt modelId="{C2AEE475-144B-D442-91A3-CF14B4925A3F}" type="pres">
      <dgm:prSet presAssocID="{09FA6E75-3ABC-3044-A9A1-8B3E611C615E}" presName="horFlow" presStyleCnt="0"/>
      <dgm:spPr/>
    </dgm:pt>
    <dgm:pt modelId="{13838732-B273-1A43-970E-76D4339F47AC}" type="pres">
      <dgm:prSet presAssocID="{09FA6E75-3ABC-3044-A9A1-8B3E611C615E}" presName="bigChev" presStyleLbl="node1" presStyleIdx="2" presStyleCnt="4" custScaleX="114597"/>
      <dgm:spPr/>
    </dgm:pt>
    <dgm:pt modelId="{CB9B53D5-EFD0-EB46-AF8A-5326C0B69EB6}" type="pres">
      <dgm:prSet presAssocID="{B3355323-A3E7-B444-A7D7-25D79E00909B}" presName="parTrans" presStyleCnt="0"/>
      <dgm:spPr/>
    </dgm:pt>
    <dgm:pt modelId="{312858AF-110A-564D-91C8-C991A4866E13}" type="pres">
      <dgm:prSet presAssocID="{5A9BBBFD-6170-EF42-8143-549B60557F7B}" presName="node" presStyleLbl="alignAccFollowNode1" presStyleIdx="3" presStyleCnt="8" custScaleX="139609">
        <dgm:presLayoutVars>
          <dgm:bulletEnabled val="1"/>
        </dgm:presLayoutVars>
      </dgm:prSet>
      <dgm:spPr>
        <a:xfrm>
          <a:off x="1817700" y="2258990"/>
          <a:ext cx="1730251" cy="692100"/>
        </a:xfrm>
        <a:prstGeom prst="chevron">
          <a:avLst/>
        </a:prstGeom>
      </dgm:spPr>
    </dgm:pt>
    <dgm:pt modelId="{E03CB1FB-026D-3B4A-BC69-67271E4A890F}" type="pres">
      <dgm:prSet presAssocID="{4B073179-A3B2-E748-A567-1BCCB742876B}" presName="sibTrans" presStyleCnt="0"/>
      <dgm:spPr/>
    </dgm:pt>
    <dgm:pt modelId="{75F798F1-F47A-7B47-AEAA-2587E3794DE5}" type="pres">
      <dgm:prSet presAssocID="{013E7EE1-3C22-E040-919C-8EFA067CA370}" presName="node" presStyleLbl="alignAccFollowNode1" presStyleIdx="4" presStyleCnt="8" custScaleX="140629">
        <dgm:presLayoutVars>
          <dgm:bulletEnabled val="1"/>
        </dgm:presLayoutVars>
      </dgm:prSet>
      <dgm:spPr>
        <a:xfrm>
          <a:off x="3305716" y="2258990"/>
          <a:ext cx="1730251" cy="692100"/>
        </a:xfrm>
        <a:prstGeom prst="chevron">
          <a:avLst/>
        </a:prstGeom>
      </dgm:spPr>
    </dgm:pt>
    <dgm:pt modelId="{2F361621-83D0-F34D-ABD3-C4550AE7C20F}" type="pres">
      <dgm:prSet presAssocID="{D8400792-18CB-CD45-A515-FDFB994EC299}" presName="sibTrans" presStyleCnt="0"/>
      <dgm:spPr/>
    </dgm:pt>
    <dgm:pt modelId="{DB0BD622-860D-8D48-B1DA-CEF88BF08195}" type="pres">
      <dgm:prSet presAssocID="{F88927AD-5004-0941-AD45-FFE42E95AAF5}" presName="node" presStyleLbl="alignAccFollowNode1" presStyleIdx="5" presStyleCnt="8" custScaleX="143114">
        <dgm:presLayoutVars>
          <dgm:bulletEnabled val="1"/>
        </dgm:presLayoutVars>
      </dgm:prSet>
      <dgm:spPr>
        <a:xfrm>
          <a:off x="4793733" y="2258990"/>
          <a:ext cx="1730251" cy="692100"/>
        </a:xfrm>
        <a:prstGeom prst="chevron">
          <a:avLst/>
        </a:prstGeom>
      </dgm:spPr>
    </dgm:pt>
    <dgm:pt modelId="{0EC88E0C-E8E3-8D49-998F-2F59D030B91E}" type="pres">
      <dgm:prSet presAssocID="{09FA6E75-3ABC-3044-A9A1-8B3E611C615E}" presName="vSp" presStyleCnt="0"/>
      <dgm:spPr/>
    </dgm:pt>
    <dgm:pt modelId="{E2C67C5F-112D-2742-8129-ED35FF76FA99}" type="pres">
      <dgm:prSet presAssocID="{CED1AEF9-795E-234D-AA47-B54281CA7094}" presName="horFlow" presStyleCnt="0"/>
      <dgm:spPr/>
    </dgm:pt>
    <dgm:pt modelId="{A69E6365-CAB7-2D42-B119-2EA55C668197}" type="pres">
      <dgm:prSet presAssocID="{CED1AEF9-795E-234D-AA47-B54281CA7094}" presName="bigChev" presStyleLbl="node1" presStyleIdx="3" presStyleCnt="4" custScaleX="114349"/>
      <dgm:spPr/>
    </dgm:pt>
    <dgm:pt modelId="{F72432DE-5765-E145-BCB8-006942070D03}" type="pres">
      <dgm:prSet presAssocID="{FFEFC037-AD9C-F243-B42F-A6B06D924BEE}" presName="parTrans" presStyleCnt="0"/>
      <dgm:spPr/>
    </dgm:pt>
    <dgm:pt modelId="{34FC47EF-B58B-F64F-8730-F0E4D18C1B85}" type="pres">
      <dgm:prSet presAssocID="{D26B3D27-0678-F64E-9A27-6F4535416E56}" presName="node" presStyleLbl="alignAccFollowNode1" presStyleIdx="6" presStyleCnt="8" custScaleX="141341">
        <dgm:presLayoutVars>
          <dgm:bulletEnabled val="1"/>
        </dgm:presLayoutVars>
      </dgm:prSet>
      <dgm:spPr>
        <a:xfrm>
          <a:off x="1817700" y="3209586"/>
          <a:ext cx="1730251" cy="692100"/>
        </a:xfrm>
        <a:prstGeom prst="chevron">
          <a:avLst/>
        </a:prstGeom>
      </dgm:spPr>
    </dgm:pt>
    <dgm:pt modelId="{49F1A8A6-01C8-EF44-9166-015C1EC3CFDD}" type="pres">
      <dgm:prSet presAssocID="{2DEA9666-A5B0-2B47-BA91-8F5FB49FF276}" presName="sibTrans" presStyleCnt="0"/>
      <dgm:spPr/>
    </dgm:pt>
    <dgm:pt modelId="{88AC80ED-5091-EB48-8BA1-A99DCF46EB85}" type="pres">
      <dgm:prSet presAssocID="{25DEB7E2-6AEB-5449-A7FE-A70E3EE4202B}" presName="node" presStyleLbl="alignAccFollowNode1" presStyleIdx="7" presStyleCnt="8" custScaleX="136333">
        <dgm:presLayoutVars>
          <dgm:bulletEnabled val="1"/>
        </dgm:presLayoutVars>
      </dgm:prSet>
      <dgm:spPr>
        <a:xfrm>
          <a:off x="3305716" y="3209586"/>
          <a:ext cx="1730251" cy="692100"/>
        </a:xfrm>
        <a:prstGeom prst="chevron">
          <a:avLst/>
        </a:prstGeom>
      </dgm:spPr>
    </dgm:pt>
  </dgm:ptLst>
  <dgm:cxnLst>
    <dgm:cxn modelId="{B2FF8A06-FA94-A44B-828F-C0BB7A8B5000}" type="presOf" srcId="{D26B3D27-0678-F64E-9A27-6F4535416E56}" destId="{34FC47EF-B58B-F64F-8730-F0E4D18C1B85}" srcOrd="0" destOrd="0" presId="urn:microsoft.com/office/officeart/2005/8/layout/lProcess3"/>
    <dgm:cxn modelId="{78F57E07-18D4-8F4E-9362-F86BDE0D6613}" type="presOf" srcId="{0FA7141E-9605-1A4F-938F-AA4315746CC2}" destId="{18F3721D-D3E4-DF49-A50B-ADA742FF6A0B}" srcOrd="0" destOrd="0" presId="urn:microsoft.com/office/officeart/2005/8/layout/lProcess3"/>
    <dgm:cxn modelId="{A0E0A314-295E-1A4F-BE59-F0889C02FA89}" srcId="{09FA6E75-3ABC-3044-A9A1-8B3E611C615E}" destId="{013E7EE1-3C22-E040-919C-8EFA067CA370}" srcOrd="1" destOrd="0" parTransId="{4A1D462A-5ED0-174C-81EF-B918E3AF2EEA}" sibTransId="{D8400792-18CB-CD45-A515-FDFB994EC299}"/>
    <dgm:cxn modelId="{ED25A415-1186-5D4D-9D0A-D4CDB0FCC3CC}" type="presOf" srcId="{3477C9AC-903B-1145-ABDC-0EE50814F663}" destId="{B3610897-6FF9-364C-AEA4-9E2279A753FC}" srcOrd="0" destOrd="0" presId="urn:microsoft.com/office/officeart/2005/8/layout/lProcess3"/>
    <dgm:cxn modelId="{08D32D16-554E-B14D-B4BA-341120DE2EE3}" type="presOf" srcId="{013E7EE1-3C22-E040-919C-8EFA067CA370}" destId="{75F798F1-F47A-7B47-AEAA-2587E3794DE5}" srcOrd="0" destOrd="0" presId="urn:microsoft.com/office/officeart/2005/8/layout/lProcess3"/>
    <dgm:cxn modelId="{61923C1C-ED4A-154E-9BFE-AB6D545D1138}" srcId="{09FA6E75-3ABC-3044-A9A1-8B3E611C615E}" destId="{5A9BBBFD-6170-EF42-8143-549B60557F7B}" srcOrd="0" destOrd="0" parTransId="{B3355323-A3E7-B444-A7D7-25D79E00909B}" sibTransId="{4B073179-A3B2-E748-A567-1BCCB742876B}"/>
    <dgm:cxn modelId="{FC77391D-664A-DF42-A423-39E510F2C343}" srcId="{09FA6E75-3ABC-3044-A9A1-8B3E611C615E}" destId="{F88927AD-5004-0941-AD45-FFE42E95AAF5}" srcOrd="2" destOrd="0" parTransId="{B3696884-EE05-4C40-A14A-F3DC315FC253}" sibTransId="{5035EC5D-F5E2-3545-945B-C1F8D16BF1E4}"/>
    <dgm:cxn modelId="{4BF0961F-3B73-3147-9E3C-3D5787A05D97}" srcId="{CED1AEF9-795E-234D-AA47-B54281CA7094}" destId="{D26B3D27-0678-F64E-9A27-6F4535416E56}" srcOrd="0" destOrd="0" parTransId="{FFEFC037-AD9C-F243-B42F-A6B06D924BEE}" sibTransId="{2DEA9666-A5B0-2B47-BA91-8F5FB49FF276}"/>
    <dgm:cxn modelId="{A745C526-2E77-A44C-952C-4F3A915912C0}" type="presOf" srcId="{CED1AEF9-795E-234D-AA47-B54281CA7094}" destId="{A69E6365-CAB7-2D42-B119-2EA55C668197}" srcOrd="0" destOrd="0" presId="urn:microsoft.com/office/officeart/2005/8/layout/lProcess3"/>
    <dgm:cxn modelId="{12EA9A28-C29B-4D4F-86F5-7390D7011DF7}" srcId="{8531A117-E60F-EB4E-8240-D600EEE5EB5A}" destId="{D36F5EDC-3D94-E64F-ACE4-4AA4BE853B32}" srcOrd="1" destOrd="0" parTransId="{666E9CF5-5F12-954E-AB7C-0D02684B15DB}" sibTransId="{2AA2CEB3-F9DA-C546-9363-B35505568BB5}"/>
    <dgm:cxn modelId="{6F73962E-1643-9D4F-AADE-FC0A7CC6A854}" type="presOf" srcId="{F88927AD-5004-0941-AD45-FFE42E95AAF5}" destId="{DB0BD622-860D-8D48-B1DA-CEF88BF08195}" srcOrd="0" destOrd="0" presId="urn:microsoft.com/office/officeart/2005/8/layout/lProcess3"/>
    <dgm:cxn modelId="{12290E30-F1BB-A047-B45E-49A6390C16FE}" srcId="{0FA7141E-9605-1A4F-938F-AA4315746CC2}" destId="{8531A117-E60F-EB4E-8240-D600EEE5EB5A}" srcOrd="1" destOrd="0" parTransId="{6CD2C053-7375-0345-B2D0-B7B707BE9D17}" sibTransId="{746E1E02-5CC6-9D48-962B-8F41A33C30BB}"/>
    <dgm:cxn modelId="{D1B0253B-0FCA-6648-BDE2-06B6607F5DC8}" srcId="{EA93B7C4-E325-244C-A115-86C0CD43C521}" destId="{4B60752C-8A05-0A41-BFE7-417A7EC7F9B7}" srcOrd="0" destOrd="0" parTransId="{BF33BAA5-3C2D-414E-BD51-069D692BC277}" sibTransId="{8A2E17C0-1557-F242-917F-7EFF3A144B2C}"/>
    <dgm:cxn modelId="{EF20B53D-B0E7-1A4A-940D-106C87E959DE}" type="presOf" srcId="{5A9BBBFD-6170-EF42-8143-549B60557F7B}" destId="{312858AF-110A-564D-91C8-C991A4866E13}" srcOrd="0" destOrd="0" presId="urn:microsoft.com/office/officeart/2005/8/layout/lProcess3"/>
    <dgm:cxn modelId="{C427F75D-891A-DA46-B8C5-8BD0DAD9C723}" type="presOf" srcId="{09FA6E75-3ABC-3044-A9A1-8B3E611C615E}" destId="{13838732-B273-1A43-970E-76D4339F47AC}" srcOrd="0" destOrd="0" presId="urn:microsoft.com/office/officeart/2005/8/layout/lProcess3"/>
    <dgm:cxn modelId="{ABD98644-033C-E543-9330-F95945AC44D3}" srcId="{0FA7141E-9605-1A4F-938F-AA4315746CC2}" destId="{EA93B7C4-E325-244C-A115-86C0CD43C521}" srcOrd="0" destOrd="0" parTransId="{3F74ABF3-2A38-464D-A85C-4B9FFE0EECEB}" sibTransId="{0DCE86DF-8FCC-6844-AE70-9816979D1E6E}"/>
    <dgm:cxn modelId="{95E76D65-F223-D643-86C0-30B911223788}" srcId="{8531A117-E60F-EB4E-8240-D600EEE5EB5A}" destId="{3477C9AC-903B-1145-ABDC-0EE50814F663}" srcOrd="0" destOrd="0" parTransId="{49F6D7FC-629D-0B4D-BF81-238967787A12}" sibTransId="{227B0AE6-1267-BD49-AB0A-9A8AD70B7FAD}"/>
    <dgm:cxn modelId="{6554284A-B379-294C-8966-5F092FEA33F1}" srcId="{CED1AEF9-795E-234D-AA47-B54281CA7094}" destId="{25DEB7E2-6AEB-5449-A7FE-A70E3EE4202B}" srcOrd="1" destOrd="0" parTransId="{2A2CFEAE-BCC1-624F-8F67-529894ED798B}" sibTransId="{BE09D36E-8259-2C41-BC1E-73CF395C4FE4}"/>
    <dgm:cxn modelId="{2EC08752-D477-E441-924B-3EC592C29156}" type="presOf" srcId="{8531A117-E60F-EB4E-8240-D600EEE5EB5A}" destId="{688EABC2-4C7D-6349-B541-3829966B47B0}" srcOrd="0" destOrd="0" presId="urn:microsoft.com/office/officeart/2005/8/layout/lProcess3"/>
    <dgm:cxn modelId="{88A37BA4-6724-504F-8B64-20685B1D5273}" type="presOf" srcId="{25DEB7E2-6AEB-5449-A7FE-A70E3EE4202B}" destId="{88AC80ED-5091-EB48-8BA1-A99DCF46EB85}" srcOrd="0" destOrd="0" presId="urn:microsoft.com/office/officeart/2005/8/layout/lProcess3"/>
    <dgm:cxn modelId="{C48B8EB2-468C-FA46-AF96-F814CFFF461F}" type="presOf" srcId="{D36F5EDC-3D94-E64F-ACE4-4AA4BE853B32}" destId="{7A56845D-9009-2746-AAE1-81D6E0034A25}" srcOrd="0" destOrd="0" presId="urn:microsoft.com/office/officeart/2005/8/layout/lProcess3"/>
    <dgm:cxn modelId="{226E50BB-9171-764C-B216-A2BA63154135}" srcId="{0FA7141E-9605-1A4F-938F-AA4315746CC2}" destId="{09FA6E75-3ABC-3044-A9A1-8B3E611C615E}" srcOrd="2" destOrd="0" parTransId="{1C445082-1F0F-B240-BA7E-718E0A2EF515}" sibTransId="{B15DF4C3-34BD-654B-8A78-C18BE4B2BD26}"/>
    <dgm:cxn modelId="{08A3E2C3-862C-1241-A117-F4B0102E6234}" srcId="{0FA7141E-9605-1A4F-938F-AA4315746CC2}" destId="{CED1AEF9-795E-234D-AA47-B54281CA7094}" srcOrd="3" destOrd="0" parTransId="{4267E5A4-0D7D-A641-BB51-E035A189549D}" sibTransId="{63D4BF38-CB0C-5D4C-B923-039141EDBA42}"/>
    <dgm:cxn modelId="{D7C9F3DA-E73A-594C-9618-BF4A79959769}" type="presOf" srcId="{4B60752C-8A05-0A41-BFE7-417A7EC7F9B7}" destId="{13DBD2F7-DC9D-594A-A056-9CFB4F6022CC}" srcOrd="0" destOrd="0" presId="urn:microsoft.com/office/officeart/2005/8/layout/lProcess3"/>
    <dgm:cxn modelId="{1032E1F8-B903-C744-8C1B-466B32CABD1E}" type="presOf" srcId="{EA93B7C4-E325-244C-A115-86C0CD43C521}" destId="{CF6179D1-2DD4-E343-A797-799CE5751BCE}" srcOrd="0" destOrd="0" presId="urn:microsoft.com/office/officeart/2005/8/layout/lProcess3"/>
    <dgm:cxn modelId="{CDACE0A4-5914-6445-84F0-6C5AA12F2B99}" type="presParOf" srcId="{18F3721D-D3E4-DF49-A50B-ADA742FF6A0B}" destId="{A34EF93B-E44F-0C43-AC41-6159DD1B5CAF}" srcOrd="0" destOrd="0" presId="urn:microsoft.com/office/officeart/2005/8/layout/lProcess3"/>
    <dgm:cxn modelId="{5156EBF8-C499-2D48-A0AF-1670DFDF74C9}" type="presParOf" srcId="{A34EF93B-E44F-0C43-AC41-6159DD1B5CAF}" destId="{CF6179D1-2DD4-E343-A797-799CE5751BCE}" srcOrd="0" destOrd="0" presId="urn:microsoft.com/office/officeart/2005/8/layout/lProcess3"/>
    <dgm:cxn modelId="{345B449C-89DC-4C4F-BBEC-1D473A5D9BEE}" type="presParOf" srcId="{A34EF93B-E44F-0C43-AC41-6159DD1B5CAF}" destId="{96D555D4-CB4C-3446-B1EC-AE12A05D8C76}" srcOrd="1" destOrd="0" presId="urn:microsoft.com/office/officeart/2005/8/layout/lProcess3"/>
    <dgm:cxn modelId="{17F541D1-0ABF-4C46-A154-21BFE68E12A4}" type="presParOf" srcId="{A34EF93B-E44F-0C43-AC41-6159DD1B5CAF}" destId="{13DBD2F7-DC9D-594A-A056-9CFB4F6022CC}" srcOrd="2" destOrd="0" presId="urn:microsoft.com/office/officeart/2005/8/layout/lProcess3"/>
    <dgm:cxn modelId="{A5EDFD14-8D22-FC4F-BEC7-E39A2F36F67C}" type="presParOf" srcId="{18F3721D-D3E4-DF49-A50B-ADA742FF6A0B}" destId="{8418BAE9-2F22-7447-8646-0B8898955460}" srcOrd="1" destOrd="0" presId="urn:microsoft.com/office/officeart/2005/8/layout/lProcess3"/>
    <dgm:cxn modelId="{705FAA31-DF9E-EB4E-AB82-F1269A55EC72}" type="presParOf" srcId="{18F3721D-D3E4-DF49-A50B-ADA742FF6A0B}" destId="{9D54DDB2-6D7E-FE48-9B51-EE36DC05DB2E}" srcOrd="2" destOrd="0" presId="urn:microsoft.com/office/officeart/2005/8/layout/lProcess3"/>
    <dgm:cxn modelId="{305242EC-0928-6C4F-ADB0-CA26BE8DFDCC}" type="presParOf" srcId="{9D54DDB2-6D7E-FE48-9B51-EE36DC05DB2E}" destId="{688EABC2-4C7D-6349-B541-3829966B47B0}" srcOrd="0" destOrd="0" presId="urn:microsoft.com/office/officeart/2005/8/layout/lProcess3"/>
    <dgm:cxn modelId="{644F8392-E6FC-6343-AA7E-EB3FECB00105}" type="presParOf" srcId="{9D54DDB2-6D7E-FE48-9B51-EE36DC05DB2E}" destId="{DD178DE5-BB17-F04D-9B9A-662381B7BC67}" srcOrd="1" destOrd="0" presId="urn:microsoft.com/office/officeart/2005/8/layout/lProcess3"/>
    <dgm:cxn modelId="{62247935-6B6F-194D-B013-AB1F8E46D9DA}" type="presParOf" srcId="{9D54DDB2-6D7E-FE48-9B51-EE36DC05DB2E}" destId="{B3610897-6FF9-364C-AEA4-9E2279A753FC}" srcOrd="2" destOrd="0" presId="urn:microsoft.com/office/officeart/2005/8/layout/lProcess3"/>
    <dgm:cxn modelId="{B12FD3E4-5746-514A-8057-EB788AA93F0B}" type="presParOf" srcId="{9D54DDB2-6D7E-FE48-9B51-EE36DC05DB2E}" destId="{5AA92C49-889B-5142-90D9-B7418B31F6FF}" srcOrd="3" destOrd="0" presId="urn:microsoft.com/office/officeart/2005/8/layout/lProcess3"/>
    <dgm:cxn modelId="{F44C65CA-38A3-EA41-9BA5-CD4A04A407D3}" type="presParOf" srcId="{9D54DDB2-6D7E-FE48-9B51-EE36DC05DB2E}" destId="{7A56845D-9009-2746-AAE1-81D6E0034A25}" srcOrd="4" destOrd="0" presId="urn:microsoft.com/office/officeart/2005/8/layout/lProcess3"/>
    <dgm:cxn modelId="{1522ACCF-8DF7-D848-BAB2-133C5FD068B2}" type="presParOf" srcId="{18F3721D-D3E4-DF49-A50B-ADA742FF6A0B}" destId="{712719FA-6858-084E-A458-AFB2415900F6}" srcOrd="3" destOrd="0" presId="urn:microsoft.com/office/officeart/2005/8/layout/lProcess3"/>
    <dgm:cxn modelId="{3CB06010-4BC9-F14F-8E21-7F8D4ECDE7FE}" type="presParOf" srcId="{18F3721D-D3E4-DF49-A50B-ADA742FF6A0B}" destId="{C2AEE475-144B-D442-91A3-CF14B4925A3F}" srcOrd="4" destOrd="0" presId="urn:microsoft.com/office/officeart/2005/8/layout/lProcess3"/>
    <dgm:cxn modelId="{F7F153DB-5427-C44A-8C8E-FAA9D1BF473A}" type="presParOf" srcId="{C2AEE475-144B-D442-91A3-CF14B4925A3F}" destId="{13838732-B273-1A43-970E-76D4339F47AC}" srcOrd="0" destOrd="0" presId="urn:microsoft.com/office/officeart/2005/8/layout/lProcess3"/>
    <dgm:cxn modelId="{B359FBCF-C048-8241-AEF0-F38D60A82AC0}" type="presParOf" srcId="{C2AEE475-144B-D442-91A3-CF14B4925A3F}" destId="{CB9B53D5-EFD0-EB46-AF8A-5326C0B69EB6}" srcOrd="1" destOrd="0" presId="urn:microsoft.com/office/officeart/2005/8/layout/lProcess3"/>
    <dgm:cxn modelId="{ADBCCBBA-9DC2-4946-BA1B-6C1D020A999F}" type="presParOf" srcId="{C2AEE475-144B-D442-91A3-CF14B4925A3F}" destId="{312858AF-110A-564D-91C8-C991A4866E13}" srcOrd="2" destOrd="0" presId="urn:microsoft.com/office/officeart/2005/8/layout/lProcess3"/>
    <dgm:cxn modelId="{061CA577-7334-1D41-92C5-CA3AF348015B}" type="presParOf" srcId="{C2AEE475-144B-D442-91A3-CF14B4925A3F}" destId="{E03CB1FB-026D-3B4A-BC69-67271E4A890F}" srcOrd="3" destOrd="0" presId="urn:microsoft.com/office/officeart/2005/8/layout/lProcess3"/>
    <dgm:cxn modelId="{70AE6E76-4E56-F947-BC13-600952539482}" type="presParOf" srcId="{C2AEE475-144B-D442-91A3-CF14B4925A3F}" destId="{75F798F1-F47A-7B47-AEAA-2587E3794DE5}" srcOrd="4" destOrd="0" presId="urn:microsoft.com/office/officeart/2005/8/layout/lProcess3"/>
    <dgm:cxn modelId="{51211115-2C63-1546-869C-04C8E0159143}" type="presParOf" srcId="{C2AEE475-144B-D442-91A3-CF14B4925A3F}" destId="{2F361621-83D0-F34D-ABD3-C4550AE7C20F}" srcOrd="5" destOrd="0" presId="urn:microsoft.com/office/officeart/2005/8/layout/lProcess3"/>
    <dgm:cxn modelId="{D081B240-86B8-C042-82F1-FCF15A871682}" type="presParOf" srcId="{C2AEE475-144B-D442-91A3-CF14B4925A3F}" destId="{DB0BD622-860D-8D48-B1DA-CEF88BF08195}" srcOrd="6" destOrd="0" presId="urn:microsoft.com/office/officeart/2005/8/layout/lProcess3"/>
    <dgm:cxn modelId="{BDAC96C9-C8CF-7047-B34B-B295E82C23F3}" type="presParOf" srcId="{18F3721D-D3E4-DF49-A50B-ADA742FF6A0B}" destId="{0EC88E0C-E8E3-8D49-998F-2F59D030B91E}" srcOrd="5" destOrd="0" presId="urn:microsoft.com/office/officeart/2005/8/layout/lProcess3"/>
    <dgm:cxn modelId="{7EFA9490-3A6A-6146-B3A4-625056DFA9B3}" type="presParOf" srcId="{18F3721D-D3E4-DF49-A50B-ADA742FF6A0B}" destId="{E2C67C5F-112D-2742-8129-ED35FF76FA99}" srcOrd="6" destOrd="0" presId="urn:microsoft.com/office/officeart/2005/8/layout/lProcess3"/>
    <dgm:cxn modelId="{B100D4A6-55DE-2944-AA7A-B8774FD39A41}" type="presParOf" srcId="{E2C67C5F-112D-2742-8129-ED35FF76FA99}" destId="{A69E6365-CAB7-2D42-B119-2EA55C668197}" srcOrd="0" destOrd="0" presId="urn:microsoft.com/office/officeart/2005/8/layout/lProcess3"/>
    <dgm:cxn modelId="{E0C01B8C-4B55-0E43-8643-9C31DD9A433E}" type="presParOf" srcId="{E2C67C5F-112D-2742-8129-ED35FF76FA99}" destId="{F72432DE-5765-E145-BCB8-006942070D03}" srcOrd="1" destOrd="0" presId="urn:microsoft.com/office/officeart/2005/8/layout/lProcess3"/>
    <dgm:cxn modelId="{5CCBAD57-2CB0-BF4E-8B74-B98635D15928}" type="presParOf" srcId="{E2C67C5F-112D-2742-8129-ED35FF76FA99}" destId="{34FC47EF-B58B-F64F-8730-F0E4D18C1B85}" srcOrd="2" destOrd="0" presId="urn:microsoft.com/office/officeart/2005/8/layout/lProcess3"/>
    <dgm:cxn modelId="{1E390175-89D0-5545-924B-4341997C40EA}" type="presParOf" srcId="{E2C67C5F-112D-2742-8129-ED35FF76FA99}" destId="{49F1A8A6-01C8-EF44-9166-015C1EC3CFDD}" srcOrd="3" destOrd="0" presId="urn:microsoft.com/office/officeart/2005/8/layout/lProcess3"/>
    <dgm:cxn modelId="{9004BA08-0A31-434D-AED1-26EC619D92D2}" type="presParOf" srcId="{E2C67C5F-112D-2742-8129-ED35FF76FA99}" destId="{88AC80ED-5091-EB48-8BA1-A99DCF46EB85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5F9B60F-744A-8B47-AFD6-AC022E4CA6C5}" type="doc">
      <dgm:prSet loTypeId="urn:microsoft.com/office/officeart/2005/8/layout/matrix3" loCatId="" qsTypeId="urn:microsoft.com/office/officeart/2005/8/quickstyle/simple1" qsCatId="simple" csTypeId="urn:microsoft.com/office/officeart/2005/8/colors/accent4_2" csCatId="accent4" phldr="1"/>
      <dgm:spPr/>
      <dgm:t>
        <a:bodyPr/>
        <a:lstStyle/>
        <a:p>
          <a:endParaRPr lang="fr-FR"/>
        </a:p>
      </dgm:t>
    </dgm:pt>
    <dgm:pt modelId="{332FA7B8-6437-A94C-801F-AB1F3855AFE0}">
      <dgm:prSet phldrT="[Texte]" custT="1"/>
      <dgm:spPr/>
      <dgm:t>
        <a:bodyPr/>
        <a:lstStyle/>
        <a:p>
          <a:r>
            <a:rPr lang="fr-FR" sz="1800" b="1">
              <a:latin typeface="Candara" panose="020E0502030303020204" pitchFamily="34" charset="0"/>
            </a:rPr>
            <a:t>La démarche scientifique</a:t>
          </a:r>
        </a:p>
      </dgm:t>
    </dgm:pt>
    <dgm:pt modelId="{06B114B0-61CF-D746-9D9F-9C0547E04E27}" type="parTrans" cxnId="{0D9F134E-4B9D-D143-80C0-02EC93607D8C}">
      <dgm:prSet/>
      <dgm:spPr/>
      <dgm:t>
        <a:bodyPr/>
        <a:lstStyle/>
        <a:p>
          <a:endParaRPr lang="fr-FR" sz="2800"/>
        </a:p>
      </dgm:t>
    </dgm:pt>
    <dgm:pt modelId="{D31A4F0A-E0EE-F948-A46B-B5784AE44579}" type="sibTrans" cxnId="{0D9F134E-4B9D-D143-80C0-02EC93607D8C}">
      <dgm:prSet/>
      <dgm:spPr/>
      <dgm:t>
        <a:bodyPr/>
        <a:lstStyle/>
        <a:p>
          <a:endParaRPr lang="fr-FR" sz="2800"/>
        </a:p>
      </dgm:t>
    </dgm:pt>
    <dgm:pt modelId="{357AB8EC-FD01-A543-B7ED-9F2EF4FE70ED}">
      <dgm:prSet phldrT="[Texte]" custT="1"/>
      <dgm:spPr/>
      <dgm:t>
        <a:bodyPr/>
        <a:lstStyle/>
        <a:p>
          <a:r>
            <a:rPr lang="fr-FR" sz="1800" b="1">
              <a:latin typeface="Candara" panose="020E0502030303020204" pitchFamily="34" charset="0"/>
            </a:rPr>
            <a:t>L’axe </a:t>
          </a:r>
          <a:br>
            <a:rPr lang="fr-FR" sz="1800" b="1">
              <a:latin typeface="Candara" panose="020E0502030303020204" pitchFamily="34" charset="0"/>
            </a:rPr>
          </a:br>
          <a:r>
            <a:rPr lang="fr-FR" sz="1800" b="1">
              <a:latin typeface="Candara" panose="020E0502030303020204" pitchFamily="34" charset="0"/>
            </a:rPr>
            <a:t>« </a:t>
          </a:r>
          <a:r>
            <a:rPr lang="fr-FR" sz="1800" b="1" err="1">
              <a:latin typeface="Candara" panose="020E0502030303020204" pitchFamily="34" charset="0"/>
            </a:rPr>
            <a:t>sustainable</a:t>
          </a:r>
          <a:r>
            <a:rPr lang="fr-FR" sz="1800" b="1">
              <a:latin typeface="Candara" panose="020E0502030303020204" pitchFamily="34" charset="0"/>
            </a:rPr>
            <a:t> »</a:t>
          </a:r>
        </a:p>
      </dgm:t>
    </dgm:pt>
    <dgm:pt modelId="{BBF6E7AE-269C-2E4D-B4CD-2A69568C8E64}" type="parTrans" cxnId="{6BA135B2-7255-2549-A191-57989ED87B5B}">
      <dgm:prSet/>
      <dgm:spPr/>
      <dgm:t>
        <a:bodyPr/>
        <a:lstStyle/>
        <a:p>
          <a:endParaRPr lang="fr-FR" sz="2800"/>
        </a:p>
      </dgm:t>
    </dgm:pt>
    <dgm:pt modelId="{2A7D2F34-780B-1443-BDE1-7916C866E24B}" type="sibTrans" cxnId="{6BA135B2-7255-2549-A191-57989ED87B5B}">
      <dgm:prSet/>
      <dgm:spPr/>
      <dgm:t>
        <a:bodyPr/>
        <a:lstStyle/>
        <a:p>
          <a:endParaRPr lang="fr-FR" sz="2800"/>
        </a:p>
      </dgm:t>
    </dgm:pt>
    <dgm:pt modelId="{A048E629-6229-2B45-A72B-ADB58F9AAB2F}">
      <dgm:prSet phldrT="[Texte]" custT="1"/>
      <dgm:spPr/>
      <dgm:t>
        <a:bodyPr/>
        <a:lstStyle/>
        <a:p>
          <a:r>
            <a:rPr lang="fr-FR" sz="1800" b="1" dirty="0">
              <a:latin typeface="Candara" panose="020E0502030303020204" pitchFamily="34" charset="0"/>
            </a:rPr>
            <a:t>L’axe </a:t>
          </a:r>
          <a:br>
            <a:rPr lang="fr-FR" sz="1800" b="1" dirty="0">
              <a:latin typeface="Candara" panose="020E0502030303020204" pitchFamily="34" charset="0"/>
            </a:rPr>
          </a:br>
          <a:r>
            <a:rPr lang="fr-FR" sz="1800" b="1" dirty="0">
              <a:latin typeface="Candara" panose="020E0502030303020204" pitchFamily="34" charset="0"/>
            </a:rPr>
            <a:t>« digital »</a:t>
          </a:r>
        </a:p>
      </dgm:t>
    </dgm:pt>
    <dgm:pt modelId="{18AAE49A-8F4C-B547-BA39-19E20AD58B7F}" type="parTrans" cxnId="{0478DE41-D346-1E4C-A087-86D5A98E4E46}">
      <dgm:prSet/>
      <dgm:spPr/>
      <dgm:t>
        <a:bodyPr/>
        <a:lstStyle/>
        <a:p>
          <a:endParaRPr lang="fr-FR" sz="2800"/>
        </a:p>
      </dgm:t>
    </dgm:pt>
    <dgm:pt modelId="{E51237B0-010D-7F41-B020-E873320BFC0E}" type="sibTrans" cxnId="{0478DE41-D346-1E4C-A087-86D5A98E4E46}">
      <dgm:prSet/>
      <dgm:spPr/>
      <dgm:t>
        <a:bodyPr/>
        <a:lstStyle/>
        <a:p>
          <a:endParaRPr lang="fr-FR" sz="2800"/>
        </a:p>
      </dgm:t>
    </dgm:pt>
    <dgm:pt modelId="{89EADB5C-2E45-044E-9CFD-814BAED454DC}">
      <dgm:prSet phldrT="[Texte]" custT="1"/>
      <dgm:spPr/>
      <dgm:t>
        <a:bodyPr/>
        <a:lstStyle/>
        <a:p>
          <a:r>
            <a:rPr lang="fr-FR" sz="1800" b="1">
              <a:latin typeface="Candara" panose="020E0502030303020204" pitchFamily="34" charset="0"/>
            </a:rPr>
            <a:t>L’axe « </a:t>
          </a:r>
          <a:r>
            <a:rPr lang="fr-FR" sz="1800" b="1" err="1">
              <a:latin typeface="Candara" panose="020E0502030303020204" pitchFamily="34" charset="0"/>
            </a:rPr>
            <a:t>entrepreneurship</a:t>
          </a:r>
          <a:r>
            <a:rPr lang="fr-FR" sz="1800" b="1">
              <a:latin typeface="Candara" panose="020E0502030303020204" pitchFamily="34" charset="0"/>
            </a:rPr>
            <a:t> »</a:t>
          </a:r>
        </a:p>
      </dgm:t>
    </dgm:pt>
    <dgm:pt modelId="{19F60B41-125A-A140-BAB2-0F6FFA550959}" type="parTrans" cxnId="{4B509D4E-C637-CC4D-8C4E-940161E5839D}">
      <dgm:prSet/>
      <dgm:spPr/>
      <dgm:t>
        <a:bodyPr/>
        <a:lstStyle/>
        <a:p>
          <a:endParaRPr lang="fr-FR" sz="2800"/>
        </a:p>
      </dgm:t>
    </dgm:pt>
    <dgm:pt modelId="{CCEC54C9-A0AC-2248-98C2-6FC120939DB1}" type="sibTrans" cxnId="{4B509D4E-C637-CC4D-8C4E-940161E5839D}">
      <dgm:prSet/>
      <dgm:spPr/>
      <dgm:t>
        <a:bodyPr/>
        <a:lstStyle/>
        <a:p>
          <a:endParaRPr lang="fr-FR" sz="2800"/>
        </a:p>
      </dgm:t>
    </dgm:pt>
    <dgm:pt modelId="{D2E1EC71-B8E3-4945-A07E-91FA4E3C194C}" type="pres">
      <dgm:prSet presAssocID="{D5F9B60F-744A-8B47-AFD6-AC022E4CA6C5}" presName="matrix" presStyleCnt="0">
        <dgm:presLayoutVars>
          <dgm:chMax val="1"/>
          <dgm:dir/>
          <dgm:resizeHandles val="exact"/>
        </dgm:presLayoutVars>
      </dgm:prSet>
      <dgm:spPr/>
    </dgm:pt>
    <dgm:pt modelId="{0A6A2CD9-1539-484D-AB86-809199803CF9}" type="pres">
      <dgm:prSet presAssocID="{D5F9B60F-744A-8B47-AFD6-AC022E4CA6C5}" presName="diamond" presStyleLbl="bgShp" presStyleIdx="0" presStyleCnt="1"/>
      <dgm:spPr/>
    </dgm:pt>
    <dgm:pt modelId="{2B458005-91B4-D040-8E92-4DA85B5AF8C9}" type="pres">
      <dgm:prSet presAssocID="{D5F9B60F-744A-8B47-AFD6-AC022E4CA6C5}" presName="quad1" presStyleLbl="node1" presStyleIdx="0" presStyleCnt="4" custScaleX="141649" custScaleY="90909" custLinFactNeighborX="-20712">
        <dgm:presLayoutVars>
          <dgm:chMax val="0"/>
          <dgm:chPref val="0"/>
          <dgm:bulletEnabled val="1"/>
        </dgm:presLayoutVars>
      </dgm:prSet>
      <dgm:spPr>
        <a:prstGeom prst="flowChartAlternateProcess">
          <a:avLst/>
        </a:prstGeom>
      </dgm:spPr>
    </dgm:pt>
    <dgm:pt modelId="{E7956142-D9FA-E84D-B6D5-B1946E38F4AC}" type="pres">
      <dgm:prSet presAssocID="{D5F9B60F-744A-8B47-AFD6-AC022E4CA6C5}" presName="quad2" presStyleLbl="node1" presStyleIdx="1" presStyleCnt="4" custScaleX="151745" custScaleY="90909" custLinFactNeighborX="20712">
        <dgm:presLayoutVars>
          <dgm:chMax val="0"/>
          <dgm:chPref val="0"/>
          <dgm:bulletEnabled val="1"/>
        </dgm:presLayoutVars>
      </dgm:prSet>
      <dgm:spPr>
        <a:prstGeom prst="flowChartAlternateProcess">
          <a:avLst/>
        </a:prstGeom>
      </dgm:spPr>
    </dgm:pt>
    <dgm:pt modelId="{3F64821F-3DE6-9A4D-B0C9-4BCA85E1F095}" type="pres">
      <dgm:prSet presAssocID="{D5F9B60F-744A-8B47-AFD6-AC022E4CA6C5}" presName="quad3" presStyleLbl="node1" presStyleIdx="2" presStyleCnt="4" custScaleX="141649" custScaleY="90909" custLinFactNeighborX="-20712">
        <dgm:presLayoutVars>
          <dgm:chMax val="0"/>
          <dgm:chPref val="0"/>
          <dgm:bulletEnabled val="1"/>
        </dgm:presLayoutVars>
      </dgm:prSet>
      <dgm:spPr>
        <a:prstGeom prst="flowChartAlternateProcess">
          <a:avLst/>
        </a:prstGeom>
      </dgm:spPr>
    </dgm:pt>
    <dgm:pt modelId="{7F480DFB-59F2-C54D-B0B2-115EB2DB7FD5}" type="pres">
      <dgm:prSet presAssocID="{D5F9B60F-744A-8B47-AFD6-AC022E4CA6C5}" presName="quad4" presStyleLbl="node1" presStyleIdx="3" presStyleCnt="4" custScaleX="150736" custScaleY="90909" custLinFactNeighborX="20712">
        <dgm:presLayoutVars>
          <dgm:chMax val="0"/>
          <dgm:chPref val="0"/>
          <dgm:bulletEnabled val="1"/>
        </dgm:presLayoutVars>
      </dgm:prSet>
      <dgm:spPr>
        <a:prstGeom prst="flowChartAlternateProcess">
          <a:avLst/>
        </a:prstGeom>
      </dgm:spPr>
    </dgm:pt>
  </dgm:ptLst>
  <dgm:cxnLst>
    <dgm:cxn modelId="{3DC9C838-C298-1841-AFBC-DD4B8435934F}" type="presOf" srcId="{332FA7B8-6437-A94C-801F-AB1F3855AFE0}" destId="{2B458005-91B4-D040-8E92-4DA85B5AF8C9}" srcOrd="0" destOrd="0" presId="urn:microsoft.com/office/officeart/2005/8/layout/matrix3"/>
    <dgm:cxn modelId="{0478DE41-D346-1E4C-A087-86D5A98E4E46}" srcId="{D5F9B60F-744A-8B47-AFD6-AC022E4CA6C5}" destId="{A048E629-6229-2B45-A72B-ADB58F9AAB2F}" srcOrd="2" destOrd="0" parTransId="{18AAE49A-8F4C-B547-BA39-19E20AD58B7F}" sibTransId="{E51237B0-010D-7F41-B020-E873320BFC0E}"/>
    <dgm:cxn modelId="{1FB30563-3F82-0F44-8064-DFDBDC7669DF}" type="presOf" srcId="{357AB8EC-FD01-A543-B7ED-9F2EF4FE70ED}" destId="{E7956142-D9FA-E84D-B6D5-B1946E38F4AC}" srcOrd="0" destOrd="0" presId="urn:microsoft.com/office/officeart/2005/8/layout/matrix3"/>
    <dgm:cxn modelId="{0D9F134E-4B9D-D143-80C0-02EC93607D8C}" srcId="{D5F9B60F-744A-8B47-AFD6-AC022E4CA6C5}" destId="{332FA7B8-6437-A94C-801F-AB1F3855AFE0}" srcOrd="0" destOrd="0" parTransId="{06B114B0-61CF-D746-9D9F-9C0547E04E27}" sibTransId="{D31A4F0A-E0EE-F948-A46B-B5784AE44579}"/>
    <dgm:cxn modelId="{4B509D4E-C637-CC4D-8C4E-940161E5839D}" srcId="{D5F9B60F-744A-8B47-AFD6-AC022E4CA6C5}" destId="{89EADB5C-2E45-044E-9CFD-814BAED454DC}" srcOrd="3" destOrd="0" parTransId="{19F60B41-125A-A140-BAB2-0F6FFA550959}" sibTransId="{CCEC54C9-A0AC-2248-98C2-6FC120939DB1}"/>
    <dgm:cxn modelId="{EE68B386-C6B2-7F48-BF11-539CF31F8617}" type="presOf" srcId="{A048E629-6229-2B45-A72B-ADB58F9AAB2F}" destId="{3F64821F-3DE6-9A4D-B0C9-4BCA85E1F095}" srcOrd="0" destOrd="0" presId="urn:microsoft.com/office/officeart/2005/8/layout/matrix3"/>
    <dgm:cxn modelId="{C4D3DCA9-27A3-934E-A33D-BC002648918D}" type="presOf" srcId="{89EADB5C-2E45-044E-9CFD-814BAED454DC}" destId="{7F480DFB-59F2-C54D-B0B2-115EB2DB7FD5}" srcOrd="0" destOrd="0" presId="urn:microsoft.com/office/officeart/2005/8/layout/matrix3"/>
    <dgm:cxn modelId="{6BA135B2-7255-2549-A191-57989ED87B5B}" srcId="{D5F9B60F-744A-8B47-AFD6-AC022E4CA6C5}" destId="{357AB8EC-FD01-A543-B7ED-9F2EF4FE70ED}" srcOrd="1" destOrd="0" parTransId="{BBF6E7AE-269C-2E4D-B4CD-2A69568C8E64}" sibTransId="{2A7D2F34-780B-1443-BDE1-7916C866E24B}"/>
    <dgm:cxn modelId="{1D0835DE-B2A9-5F46-91F3-C2DB22B1F49E}" type="presOf" srcId="{D5F9B60F-744A-8B47-AFD6-AC022E4CA6C5}" destId="{D2E1EC71-B8E3-4945-A07E-91FA4E3C194C}" srcOrd="0" destOrd="0" presId="urn:microsoft.com/office/officeart/2005/8/layout/matrix3"/>
    <dgm:cxn modelId="{1C5DD800-2B05-4F4C-BD05-8800BE244999}" type="presParOf" srcId="{D2E1EC71-B8E3-4945-A07E-91FA4E3C194C}" destId="{0A6A2CD9-1539-484D-AB86-809199803CF9}" srcOrd="0" destOrd="0" presId="urn:microsoft.com/office/officeart/2005/8/layout/matrix3"/>
    <dgm:cxn modelId="{CE677B75-3AC6-704F-8B72-0A6CFD4E38B1}" type="presParOf" srcId="{D2E1EC71-B8E3-4945-A07E-91FA4E3C194C}" destId="{2B458005-91B4-D040-8E92-4DA85B5AF8C9}" srcOrd="1" destOrd="0" presId="urn:microsoft.com/office/officeart/2005/8/layout/matrix3"/>
    <dgm:cxn modelId="{31B9A512-DED0-9A45-AF28-55A1F220A22C}" type="presParOf" srcId="{D2E1EC71-B8E3-4945-A07E-91FA4E3C194C}" destId="{E7956142-D9FA-E84D-B6D5-B1946E38F4AC}" srcOrd="2" destOrd="0" presId="urn:microsoft.com/office/officeart/2005/8/layout/matrix3"/>
    <dgm:cxn modelId="{BD42722C-4325-BD41-AB80-9A960C041F9A}" type="presParOf" srcId="{D2E1EC71-B8E3-4945-A07E-91FA4E3C194C}" destId="{3F64821F-3DE6-9A4D-B0C9-4BCA85E1F095}" srcOrd="3" destOrd="0" presId="urn:microsoft.com/office/officeart/2005/8/layout/matrix3"/>
    <dgm:cxn modelId="{50BC25F3-80D8-0747-8B4F-C1654FD58019}" type="presParOf" srcId="{D2E1EC71-B8E3-4945-A07E-91FA4E3C194C}" destId="{7F480DFB-59F2-C54D-B0B2-115EB2DB7FD5}" srcOrd="4" destOrd="0" presId="urn:microsoft.com/office/officeart/2005/8/layout/matrix3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1A4570-CECD-48D4-9F9F-166D474AB141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BE"/>
        </a:p>
      </dgm:t>
    </dgm:pt>
    <dgm:pt modelId="{A33030A2-C1FE-454E-875E-E60BFB4D6D8F}">
      <dgm:prSet phldrT="[Text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>
            <a:buNone/>
          </a:pPr>
          <a:r>
            <a:rPr lang="fr-FR" sz="2000" b="1" u="none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rPr>
            <a:t>Bloc 1</a:t>
          </a:r>
        </a:p>
      </dgm:t>
    </dgm:pt>
    <dgm:pt modelId="{6D0632BE-462F-4459-A4FA-AE06BFFF93A3}" type="parTrans" cxnId="{1650BF55-21A2-481B-B390-8F55ED00058E}">
      <dgm:prSet/>
      <dgm:spPr/>
      <dgm:t>
        <a:bodyPr/>
        <a:lstStyle/>
        <a:p>
          <a:endParaRPr lang="en-BE"/>
        </a:p>
      </dgm:t>
    </dgm:pt>
    <dgm:pt modelId="{EEE93618-56AC-4201-BDB9-534E6ADFE00D}" type="sibTrans" cxnId="{1650BF55-21A2-481B-B390-8F55ED00058E}">
      <dgm:prSet/>
      <dgm:spPr/>
      <dgm:t>
        <a:bodyPr/>
        <a:lstStyle/>
        <a:p>
          <a:endParaRPr lang="en-BE"/>
        </a:p>
      </dgm:t>
    </dgm:pt>
    <dgm:pt modelId="{32B36DEC-EDF0-4DD8-A574-884937D13651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179388" indent="0">
            <a:buClr>
              <a:schemeClr val="tx1"/>
            </a:buClr>
            <a:buFont typeface="Wingdings" panose="05000000000000000000" pitchFamily="2" charset="2"/>
            <a:buNone/>
            <a:tabLst/>
          </a:pPr>
          <a:r>
            <a:rPr lang="en-US" sz="2000" b="1">
              <a:solidFill>
                <a:srgbClr val="7030A0"/>
              </a:solidFill>
              <a:latin typeface="Candara" panose="020E0502030303020204" pitchFamily="34" charset="0"/>
            </a:rPr>
            <a:t>Scientific Methods in Management/Economics </a:t>
          </a:r>
          <a:r>
            <a:rPr lang="en-US" sz="2000">
              <a:latin typeface="Candara" panose="020E0502030303020204" pitchFamily="34" charset="0"/>
            </a:rPr>
            <a:t>(</a:t>
          </a:r>
          <a:r>
            <a:rPr lang="fr-FR" sz="2000">
              <a:latin typeface="Candara" panose="020E0502030303020204" pitchFamily="34" charset="0"/>
            </a:rPr>
            <a:t>5 ECTS)</a:t>
          </a:r>
          <a:endParaRPr lang="en-BE" sz="2000">
            <a:solidFill>
              <a:srgbClr val="7030A0"/>
            </a:solidFill>
          </a:endParaRPr>
        </a:p>
      </dgm:t>
    </dgm:pt>
    <dgm:pt modelId="{6A816AC7-DA33-438A-9DCC-BFBC658965EC}" type="parTrans" cxnId="{4C80E85C-ED0E-4E5B-8B6D-3687FBF2B63A}">
      <dgm:prSet/>
      <dgm:spPr/>
      <dgm:t>
        <a:bodyPr/>
        <a:lstStyle/>
        <a:p>
          <a:endParaRPr lang="en-BE"/>
        </a:p>
      </dgm:t>
    </dgm:pt>
    <dgm:pt modelId="{D4BE6C6C-9CE8-422B-863D-727A821E26DA}" type="sibTrans" cxnId="{4C80E85C-ED0E-4E5B-8B6D-3687FBF2B63A}">
      <dgm:prSet/>
      <dgm:spPr/>
      <dgm:t>
        <a:bodyPr/>
        <a:lstStyle/>
        <a:p>
          <a:endParaRPr lang="en-BE"/>
        </a:p>
      </dgm:t>
    </dgm:pt>
    <dgm:pt modelId="{0C29FE93-8C7B-48B1-9050-027424A1939A}">
      <dgm:prSet phldrT="[Text]" custT="1"/>
      <dgm:spPr>
        <a:solidFill>
          <a:schemeClr val="bg1">
            <a:lumMod val="85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fr-BE" sz="2000" b="1" u="none" noProof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rPr>
            <a:t>Bloc 2</a:t>
          </a:r>
        </a:p>
      </dgm:t>
    </dgm:pt>
    <dgm:pt modelId="{1E76AFCB-2FDA-421C-AE77-79709AC803E6}" type="parTrans" cxnId="{12354A42-C702-4E86-BE7A-811202F69CAD}">
      <dgm:prSet/>
      <dgm:spPr/>
      <dgm:t>
        <a:bodyPr/>
        <a:lstStyle/>
        <a:p>
          <a:endParaRPr lang="en-BE"/>
        </a:p>
      </dgm:t>
    </dgm:pt>
    <dgm:pt modelId="{0BAB0718-D313-4051-82E0-429E5F2A1BF8}" type="sibTrans" cxnId="{12354A42-C702-4E86-BE7A-811202F69CAD}">
      <dgm:prSet/>
      <dgm:spPr/>
      <dgm:t>
        <a:bodyPr/>
        <a:lstStyle/>
        <a:p>
          <a:endParaRPr lang="en-BE"/>
        </a:p>
      </dgm:t>
    </dgm:pt>
    <dgm:pt modelId="{DCFEF07E-710C-4987-B180-97571916F15F}">
      <dgm:prSet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179388" indent="0">
            <a:buClr>
              <a:schemeClr val="tx1"/>
            </a:buClr>
            <a:buFont typeface="Wingdings" panose="05000000000000000000" pitchFamily="2" charset="2"/>
            <a:buNone/>
            <a:tabLst/>
          </a:pPr>
          <a:r>
            <a:rPr lang="fr-FR" sz="2000" b="1">
              <a:solidFill>
                <a:srgbClr val="7030A0"/>
              </a:solidFill>
              <a:latin typeface="Candara" panose="020E0502030303020204" pitchFamily="34" charset="0"/>
              <a:cs typeface="Calibri" panose="020F0502020204030204" pitchFamily="34" charset="0"/>
            </a:rPr>
            <a:t>TFE et stage </a:t>
          </a:r>
          <a:r>
            <a:rPr lang="fr-FR" sz="2000">
              <a:latin typeface="Candara" panose="020E0502030303020204" pitchFamily="34" charset="0"/>
              <a:cs typeface="Calibri" panose="020F0502020204030204" pitchFamily="34" charset="0"/>
            </a:rPr>
            <a:t>(25 ECTS)</a:t>
          </a:r>
          <a:endParaRPr lang="fr-FR" sz="2000">
            <a:latin typeface="Candara" panose="020E0502030303020204" pitchFamily="34" charset="0"/>
          </a:endParaRPr>
        </a:p>
      </dgm:t>
    </dgm:pt>
    <dgm:pt modelId="{A33304A8-4AC0-482C-BE8D-1B2588541F71}" type="sibTrans" cxnId="{4F4D09D6-2B61-47D6-BFED-0582DA38D989}">
      <dgm:prSet/>
      <dgm:spPr/>
      <dgm:t>
        <a:bodyPr/>
        <a:lstStyle/>
        <a:p>
          <a:endParaRPr lang="en-BE"/>
        </a:p>
      </dgm:t>
    </dgm:pt>
    <dgm:pt modelId="{F6E50CA7-E3D8-4E93-B4BB-96B657C3D013}" type="parTrans" cxnId="{4F4D09D6-2B61-47D6-BFED-0582DA38D989}">
      <dgm:prSet/>
      <dgm:spPr/>
      <dgm:t>
        <a:bodyPr/>
        <a:lstStyle/>
        <a:p>
          <a:endParaRPr lang="en-BE"/>
        </a:p>
      </dgm:t>
    </dgm:pt>
    <dgm:pt modelId="{576DC8C5-181B-4CE8-8EEE-0D5AF5B7A9E0}" type="pres">
      <dgm:prSet presAssocID="{001A4570-CECD-48D4-9F9F-166D474AB141}" presName="linearFlow" presStyleCnt="0">
        <dgm:presLayoutVars>
          <dgm:dir/>
          <dgm:animLvl val="lvl"/>
          <dgm:resizeHandles val="exact"/>
        </dgm:presLayoutVars>
      </dgm:prSet>
      <dgm:spPr/>
    </dgm:pt>
    <dgm:pt modelId="{9E137CFC-6B58-4367-AFB6-644806F348BE}" type="pres">
      <dgm:prSet presAssocID="{A33030A2-C1FE-454E-875E-E60BFB4D6D8F}" presName="composite" presStyleCnt="0"/>
      <dgm:spPr/>
    </dgm:pt>
    <dgm:pt modelId="{F1C37DF3-89A5-46EE-9B9E-8F81052B11F3}" type="pres">
      <dgm:prSet presAssocID="{A33030A2-C1FE-454E-875E-E60BFB4D6D8F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59590868-C74F-4DB2-902C-5C4071E44A15}" type="pres">
      <dgm:prSet presAssocID="{A33030A2-C1FE-454E-875E-E60BFB4D6D8F}" presName="descendantText" presStyleLbl="alignAcc1" presStyleIdx="0" presStyleCnt="2">
        <dgm:presLayoutVars>
          <dgm:bulletEnabled val="1"/>
        </dgm:presLayoutVars>
      </dgm:prSet>
      <dgm:spPr/>
    </dgm:pt>
    <dgm:pt modelId="{0CED2AAD-1032-4207-9EB4-81836C0BD463}" type="pres">
      <dgm:prSet presAssocID="{EEE93618-56AC-4201-BDB9-534E6ADFE00D}" presName="sp" presStyleCnt="0"/>
      <dgm:spPr/>
    </dgm:pt>
    <dgm:pt modelId="{71B9E6B1-C176-41D4-9D2C-5652C1581A8B}" type="pres">
      <dgm:prSet presAssocID="{0C29FE93-8C7B-48B1-9050-027424A1939A}" presName="composite" presStyleCnt="0"/>
      <dgm:spPr/>
    </dgm:pt>
    <dgm:pt modelId="{594C774F-5266-432E-8535-0DCF85A35D6A}" type="pres">
      <dgm:prSet presAssocID="{0C29FE93-8C7B-48B1-9050-027424A1939A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5DC9A092-24F1-4B73-96B4-6E0CCFAB8148}" type="pres">
      <dgm:prSet presAssocID="{0C29FE93-8C7B-48B1-9050-027424A1939A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4C80E85C-ED0E-4E5B-8B6D-3687FBF2B63A}" srcId="{A33030A2-C1FE-454E-875E-E60BFB4D6D8F}" destId="{32B36DEC-EDF0-4DD8-A574-884937D13651}" srcOrd="0" destOrd="0" parTransId="{6A816AC7-DA33-438A-9DCC-BFBC658965EC}" sibTransId="{D4BE6C6C-9CE8-422B-863D-727A821E26DA}"/>
    <dgm:cxn modelId="{12354A42-C702-4E86-BE7A-811202F69CAD}" srcId="{001A4570-CECD-48D4-9F9F-166D474AB141}" destId="{0C29FE93-8C7B-48B1-9050-027424A1939A}" srcOrd="1" destOrd="0" parTransId="{1E76AFCB-2FDA-421C-AE77-79709AC803E6}" sibTransId="{0BAB0718-D313-4051-82E0-429E5F2A1BF8}"/>
    <dgm:cxn modelId="{00201F74-A9B9-49B5-A551-23C0453E36C0}" type="presOf" srcId="{001A4570-CECD-48D4-9F9F-166D474AB141}" destId="{576DC8C5-181B-4CE8-8EEE-0D5AF5B7A9E0}" srcOrd="0" destOrd="0" presId="urn:microsoft.com/office/officeart/2005/8/layout/chevron2"/>
    <dgm:cxn modelId="{1650BF55-21A2-481B-B390-8F55ED00058E}" srcId="{001A4570-CECD-48D4-9F9F-166D474AB141}" destId="{A33030A2-C1FE-454E-875E-E60BFB4D6D8F}" srcOrd="0" destOrd="0" parTransId="{6D0632BE-462F-4459-A4FA-AE06BFFF93A3}" sibTransId="{EEE93618-56AC-4201-BDB9-534E6ADFE00D}"/>
    <dgm:cxn modelId="{1D846058-C015-427F-B139-F10AA03530B8}" type="presOf" srcId="{DCFEF07E-710C-4987-B180-97571916F15F}" destId="{5DC9A092-24F1-4B73-96B4-6E0CCFAB8148}" srcOrd="0" destOrd="0" presId="urn:microsoft.com/office/officeart/2005/8/layout/chevron2"/>
    <dgm:cxn modelId="{D526CE94-4B88-4498-9563-426805E3FBF6}" type="presOf" srcId="{32B36DEC-EDF0-4DD8-A574-884937D13651}" destId="{59590868-C74F-4DB2-902C-5C4071E44A15}" srcOrd="0" destOrd="0" presId="urn:microsoft.com/office/officeart/2005/8/layout/chevron2"/>
    <dgm:cxn modelId="{A82C97AF-D740-47E3-AAC8-DB2495904288}" type="presOf" srcId="{0C29FE93-8C7B-48B1-9050-027424A1939A}" destId="{594C774F-5266-432E-8535-0DCF85A35D6A}" srcOrd="0" destOrd="0" presId="urn:microsoft.com/office/officeart/2005/8/layout/chevron2"/>
    <dgm:cxn modelId="{4F4D09D6-2B61-47D6-BFED-0582DA38D989}" srcId="{0C29FE93-8C7B-48B1-9050-027424A1939A}" destId="{DCFEF07E-710C-4987-B180-97571916F15F}" srcOrd="0" destOrd="0" parTransId="{F6E50CA7-E3D8-4E93-B4BB-96B657C3D013}" sibTransId="{A33304A8-4AC0-482C-BE8D-1B2588541F71}"/>
    <dgm:cxn modelId="{6A8ECDD6-4D7E-4CDF-AC41-8D6EC9B6F494}" type="presOf" srcId="{A33030A2-C1FE-454E-875E-E60BFB4D6D8F}" destId="{F1C37DF3-89A5-46EE-9B9E-8F81052B11F3}" srcOrd="0" destOrd="0" presId="urn:microsoft.com/office/officeart/2005/8/layout/chevron2"/>
    <dgm:cxn modelId="{D45EFFCB-43C5-43ED-9BF9-E08CACA58078}" type="presParOf" srcId="{576DC8C5-181B-4CE8-8EEE-0D5AF5B7A9E0}" destId="{9E137CFC-6B58-4367-AFB6-644806F348BE}" srcOrd="0" destOrd="0" presId="urn:microsoft.com/office/officeart/2005/8/layout/chevron2"/>
    <dgm:cxn modelId="{58226D5B-D129-45CC-871C-B9AF9249A578}" type="presParOf" srcId="{9E137CFC-6B58-4367-AFB6-644806F348BE}" destId="{F1C37DF3-89A5-46EE-9B9E-8F81052B11F3}" srcOrd="0" destOrd="0" presId="urn:microsoft.com/office/officeart/2005/8/layout/chevron2"/>
    <dgm:cxn modelId="{CD07D22A-23DA-47AF-B1D4-7AC702708D24}" type="presParOf" srcId="{9E137CFC-6B58-4367-AFB6-644806F348BE}" destId="{59590868-C74F-4DB2-902C-5C4071E44A15}" srcOrd="1" destOrd="0" presId="urn:microsoft.com/office/officeart/2005/8/layout/chevron2"/>
    <dgm:cxn modelId="{1B1FD291-6FF7-4285-A326-B128E70DAB52}" type="presParOf" srcId="{576DC8C5-181B-4CE8-8EEE-0D5AF5B7A9E0}" destId="{0CED2AAD-1032-4207-9EB4-81836C0BD463}" srcOrd="1" destOrd="0" presId="urn:microsoft.com/office/officeart/2005/8/layout/chevron2"/>
    <dgm:cxn modelId="{90130F16-78B4-4CF9-A5C4-62980D76C469}" type="presParOf" srcId="{576DC8C5-181B-4CE8-8EEE-0D5AF5B7A9E0}" destId="{71B9E6B1-C176-41D4-9D2C-5652C1581A8B}" srcOrd="2" destOrd="0" presId="urn:microsoft.com/office/officeart/2005/8/layout/chevron2"/>
    <dgm:cxn modelId="{21403C20-3F77-4BE0-8DDE-AB5E2D2CC9E7}" type="presParOf" srcId="{71B9E6B1-C176-41D4-9D2C-5652C1581A8B}" destId="{594C774F-5266-432E-8535-0DCF85A35D6A}" srcOrd="0" destOrd="0" presId="urn:microsoft.com/office/officeart/2005/8/layout/chevron2"/>
    <dgm:cxn modelId="{5A8C0E6B-6255-4CCB-B4D5-6BBB26F873DC}" type="presParOf" srcId="{71B9E6B1-C176-41D4-9D2C-5652C1581A8B}" destId="{5DC9A092-24F1-4B73-96B4-6E0CCFAB8148}" srcOrd="1" destOrd="0" presId="urn:microsoft.com/office/officeart/2005/8/layout/chevron2"/>
  </dgm:cxnLst>
  <dgm:bg/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1A4570-CECD-48D4-9F9F-166D474AB141}" type="doc">
      <dgm:prSet loTypeId="urn:microsoft.com/office/officeart/2005/8/layout/chevron2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en-BE"/>
        </a:p>
      </dgm:t>
    </dgm:pt>
    <dgm:pt modelId="{32B36DEC-EDF0-4DD8-A574-884937D13651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342900" indent="0">
            <a:buClr>
              <a:schemeClr val="tx1"/>
            </a:buClr>
            <a:buFont typeface="Wingdings" panose="05000000000000000000" pitchFamily="2" charset="2"/>
            <a:buChar char="ü"/>
          </a:pPr>
          <a:r>
            <a:rPr lang="tr-TR" sz="1800" b="1" i="0" u="none">
              <a:solidFill>
                <a:srgbClr val="7030A0"/>
              </a:solidFill>
              <a:latin typeface="Candara" panose="020E0502030303020204" pitchFamily="34" charset="0"/>
            </a:rPr>
            <a:t>Sustainable Finance</a:t>
          </a:r>
          <a:endParaRPr lang="en-BE" sz="1800" b="1">
            <a:solidFill>
              <a:srgbClr val="7030A0"/>
            </a:solidFill>
            <a:latin typeface="Candara" panose="020E0502030303020204" pitchFamily="34" charset="0"/>
          </a:endParaRPr>
        </a:p>
      </dgm:t>
    </dgm:pt>
    <dgm:pt modelId="{D4BE6C6C-9CE8-422B-863D-727A821E26DA}" type="sibTrans" cxnId="{4C80E85C-ED0E-4E5B-8B6D-3687FBF2B63A}">
      <dgm:prSet/>
      <dgm:spPr/>
      <dgm:t>
        <a:bodyPr/>
        <a:lstStyle/>
        <a:p>
          <a:endParaRPr lang="en-BE"/>
        </a:p>
      </dgm:t>
    </dgm:pt>
    <dgm:pt modelId="{6A816AC7-DA33-438A-9DCC-BFBC658965EC}" type="parTrans" cxnId="{4C80E85C-ED0E-4E5B-8B6D-3687FBF2B63A}">
      <dgm:prSet/>
      <dgm:spPr/>
      <dgm:t>
        <a:bodyPr/>
        <a:lstStyle/>
        <a:p>
          <a:endParaRPr lang="en-BE"/>
        </a:p>
      </dgm:t>
    </dgm:pt>
    <dgm:pt modelId="{4D55701A-7EC9-476E-8268-E8D5B78CA248}">
      <dgm:prSet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342900" indent="0">
            <a:buClr>
              <a:schemeClr val="tx1"/>
            </a:buClr>
            <a:buFont typeface="Wingdings" panose="05000000000000000000" pitchFamily="2" charset="2"/>
            <a:buChar char="ü"/>
          </a:pPr>
          <a:r>
            <a:rPr lang="tr-TR" sz="1800" b="1" i="0" u="none">
              <a:solidFill>
                <a:srgbClr val="7030A0"/>
              </a:solidFill>
              <a:latin typeface="Candara" panose="020E0502030303020204" pitchFamily="34" charset="0"/>
            </a:rPr>
            <a:t>Life Cycle Management</a:t>
          </a:r>
          <a:endParaRPr lang="tr-TR" sz="1800" b="1">
            <a:solidFill>
              <a:srgbClr val="7030A0"/>
            </a:solidFill>
            <a:latin typeface="Candara" panose="020E0502030303020204" pitchFamily="34" charset="0"/>
          </a:endParaRPr>
        </a:p>
      </dgm:t>
    </dgm:pt>
    <dgm:pt modelId="{6C1045C2-F27B-43B6-8483-40D574D31E47}" type="parTrans" cxnId="{49F2AF23-CCDB-459C-ACC3-79F40A8BB043}">
      <dgm:prSet/>
      <dgm:spPr/>
      <dgm:t>
        <a:bodyPr/>
        <a:lstStyle/>
        <a:p>
          <a:endParaRPr lang="en-BE"/>
        </a:p>
      </dgm:t>
    </dgm:pt>
    <dgm:pt modelId="{3AFF149A-A4DC-4FC6-A28C-BE5FDD25BEAD}" type="sibTrans" cxnId="{49F2AF23-CCDB-459C-ACC3-79F40A8BB043}">
      <dgm:prSet/>
      <dgm:spPr/>
      <dgm:t>
        <a:bodyPr/>
        <a:lstStyle/>
        <a:p>
          <a:endParaRPr lang="en-BE"/>
        </a:p>
      </dgm:t>
    </dgm:pt>
    <dgm:pt modelId="{929ABFDC-856B-4DB4-8BDB-D3E690A4B31E}">
      <dgm:prSet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342900" indent="0">
            <a:buClr>
              <a:schemeClr val="tx1"/>
            </a:buClr>
            <a:buFont typeface="Wingdings" panose="05000000000000000000" pitchFamily="2" charset="2"/>
            <a:buChar char="ü"/>
          </a:pPr>
          <a:r>
            <a:rPr lang="en-US" sz="1800" b="1" i="0" u="none" dirty="0">
              <a:solidFill>
                <a:srgbClr val="7030A0"/>
              </a:solidFill>
              <a:latin typeface="Candara" panose="020E0502030303020204" pitchFamily="34" charset="0"/>
            </a:rPr>
            <a:t>Reporting and Metrics for Sustainability</a:t>
          </a:r>
          <a:endParaRPr lang="en-US" sz="1800" b="1" dirty="0">
            <a:solidFill>
              <a:srgbClr val="7030A0"/>
            </a:solidFill>
            <a:latin typeface="Candara" panose="020E0502030303020204" pitchFamily="34" charset="0"/>
          </a:endParaRPr>
        </a:p>
      </dgm:t>
    </dgm:pt>
    <dgm:pt modelId="{1FD68197-1009-404E-BB02-128109029FDD}" type="parTrans" cxnId="{0E8B21C1-9288-43B6-B6DC-A7B49E2C9F40}">
      <dgm:prSet/>
      <dgm:spPr/>
      <dgm:t>
        <a:bodyPr/>
        <a:lstStyle/>
        <a:p>
          <a:endParaRPr lang="en-BE"/>
        </a:p>
      </dgm:t>
    </dgm:pt>
    <dgm:pt modelId="{EE315487-8F5A-41F3-ACD2-51C8AB9E343A}" type="sibTrans" cxnId="{0E8B21C1-9288-43B6-B6DC-A7B49E2C9F40}">
      <dgm:prSet/>
      <dgm:spPr/>
      <dgm:t>
        <a:bodyPr/>
        <a:lstStyle/>
        <a:p>
          <a:endParaRPr lang="en-BE"/>
        </a:p>
      </dgm:t>
    </dgm:pt>
    <dgm:pt modelId="{0C7AEE42-9DC7-412F-8CEE-1E2762FD4BC2}">
      <dgm:prSet phldrT="[Text]"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171450" indent="0">
            <a:buNone/>
          </a:pPr>
          <a:r>
            <a:rPr lang="fr-BE" sz="1800" noProof="0">
              <a:latin typeface="Candara" panose="020E0502030303020204" pitchFamily="34" charset="0"/>
            </a:rPr>
            <a:t>Un cours (5 ECTS) à choisir parmi : </a:t>
          </a:r>
          <a:endParaRPr lang="fr-FR" sz="1800" b="1" u="sng">
            <a:latin typeface="Candara" panose="020E0502030303020204" pitchFamily="34" charset="0"/>
          </a:endParaRPr>
        </a:p>
      </dgm:t>
    </dgm:pt>
    <dgm:pt modelId="{F1782477-22D9-4B39-A409-9E0877BB294D}" type="parTrans" cxnId="{9159FDC5-6A56-4C51-B3D5-C74576FC765C}">
      <dgm:prSet/>
      <dgm:spPr/>
      <dgm:t>
        <a:bodyPr/>
        <a:lstStyle/>
        <a:p>
          <a:endParaRPr lang="en-BE"/>
        </a:p>
      </dgm:t>
    </dgm:pt>
    <dgm:pt modelId="{3617E6D8-C55E-436D-8957-711138C6348B}" type="sibTrans" cxnId="{9159FDC5-6A56-4C51-B3D5-C74576FC765C}">
      <dgm:prSet/>
      <dgm:spPr/>
      <dgm:t>
        <a:bodyPr/>
        <a:lstStyle/>
        <a:p>
          <a:endParaRPr lang="en-BE"/>
        </a:p>
      </dgm:t>
    </dgm:pt>
    <dgm:pt modelId="{9D994CAC-105C-4C30-879B-1200882D8FA0}">
      <dgm:prSet custT="1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177800" indent="0">
            <a:buFont typeface="Wingdings" panose="05000000000000000000" pitchFamily="2" charset="2"/>
            <a:buNone/>
          </a:pPr>
          <a:r>
            <a:rPr lang="en-US" sz="1800" b="0" i="0" u="none">
              <a:latin typeface="Candara" panose="020E0502030303020204" pitchFamily="34" charset="0"/>
            </a:rPr>
            <a:t>avec un </a:t>
          </a:r>
          <a:r>
            <a:rPr lang="en-US" sz="1800" b="0" i="0" u="none" err="1">
              <a:latin typeface="Candara" panose="020E0502030303020204" pitchFamily="34" charset="0"/>
            </a:rPr>
            <a:t>partim</a:t>
          </a:r>
          <a:r>
            <a:rPr lang="en-US" sz="1800" b="0" i="0" u="none">
              <a:latin typeface="Candara" panose="020E0502030303020204" pitchFamily="34" charset="0"/>
            </a:rPr>
            <a:t> </a:t>
          </a:r>
          <a:r>
            <a:rPr lang="en-US" sz="1800" b="0" i="0" u="none" err="1">
              <a:latin typeface="Candara" panose="020E0502030303020204" pitchFamily="34" charset="0"/>
            </a:rPr>
            <a:t>commun</a:t>
          </a:r>
          <a:r>
            <a:rPr lang="en-US" sz="1800" b="0" i="0" u="none">
              <a:latin typeface="Candara" panose="020E0502030303020204" pitchFamily="34" charset="0"/>
            </a:rPr>
            <a:t> </a:t>
          </a:r>
          <a:r>
            <a:rPr lang="fr-BE" sz="1800" b="0" i="0" u="none" noProof="0">
              <a:latin typeface="Candara" panose="020E0502030303020204" pitchFamily="34" charset="0"/>
            </a:rPr>
            <a:t>« </a:t>
          </a:r>
          <a:r>
            <a:rPr lang="en-US" sz="1800" b="0" i="0" u="none">
              <a:latin typeface="Candara" panose="020E0502030303020204" pitchFamily="34" charset="0"/>
            </a:rPr>
            <a:t>Sustainable Business Models: a Serious Game</a:t>
          </a:r>
          <a:r>
            <a:rPr lang="fr-BE" sz="1800" b="0" i="0" u="none" noProof="0">
              <a:latin typeface="Candara" panose="020E0502030303020204" pitchFamily="34" charset="0"/>
            </a:rPr>
            <a:t> »</a:t>
          </a:r>
          <a:endParaRPr lang="fr-BE" sz="1800" b="1" noProof="0">
            <a:solidFill>
              <a:srgbClr val="00707F"/>
            </a:solidFill>
            <a:latin typeface="Candara" panose="020E0502030303020204" pitchFamily="34" charset="0"/>
          </a:endParaRPr>
        </a:p>
      </dgm:t>
    </dgm:pt>
    <dgm:pt modelId="{E77AE77F-65E0-4BA1-875E-05C878C9F6ED}" type="parTrans" cxnId="{5E3568E3-9323-41FD-9F10-2E969DB6B157}">
      <dgm:prSet/>
      <dgm:spPr/>
      <dgm:t>
        <a:bodyPr/>
        <a:lstStyle/>
        <a:p>
          <a:endParaRPr lang="en-BE"/>
        </a:p>
      </dgm:t>
    </dgm:pt>
    <dgm:pt modelId="{082B34C3-FBA9-4C2C-8CA8-5BE74C4B3A10}" type="sibTrans" cxnId="{5E3568E3-9323-41FD-9F10-2E969DB6B157}">
      <dgm:prSet/>
      <dgm:spPr/>
      <dgm:t>
        <a:bodyPr/>
        <a:lstStyle/>
        <a:p>
          <a:endParaRPr lang="en-BE"/>
        </a:p>
      </dgm:t>
    </dgm:pt>
    <dgm:pt modelId="{576DC8C5-181B-4CE8-8EEE-0D5AF5B7A9E0}" type="pres">
      <dgm:prSet presAssocID="{001A4570-CECD-48D4-9F9F-166D474AB141}" presName="linearFlow" presStyleCnt="0">
        <dgm:presLayoutVars>
          <dgm:dir/>
          <dgm:animLvl val="lvl"/>
          <dgm:resizeHandles val="exact"/>
        </dgm:presLayoutVars>
      </dgm:prSet>
      <dgm:spPr/>
    </dgm:pt>
    <dgm:pt modelId="{4C32EF0C-9F1B-4F52-A451-0EF0BEFBE871}" type="pres">
      <dgm:prSet presAssocID="{0C7AEE42-9DC7-412F-8CEE-1E2762FD4BC2}" presName="composite" presStyleCnt="0"/>
      <dgm:spPr/>
    </dgm:pt>
    <dgm:pt modelId="{F8F48373-6AC5-4F57-86F7-D39D543DBE32}" type="pres">
      <dgm:prSet presAssocID="{0C7AEE42-9DC7-412F-8CEE-1E2762FD4BC2}" presName="parentText" presStyleLbl="alignNode1" presStyleIdx="0" presStyleCnt="1">
        <dgm:presLayoutVars>
          <dgm:chMax val="1"/>
          <dgm:bulletEnabled val="1"/>
        </dgm:presLayoutVars>
      </dgm:prSet>
      <dgm:spPr/>
    </dgm:pt>
    <dgm:pt modelId="{15638D34-7A0A-4E4C-9863-945C24CB2055}" type="pres">
      <dgm:prSet presAssocID="{0C7AEE42-9DC7-412F-8CEE-1E2762FD4BC2}" presName="descendantText" presStyleLbl="alignAcc1" presStyleIdx="0" presStyleCnt="1">
        <dgm:presLayoutVars>
          <dgm:bulletEnabled val="1"/>
        </dgm:presLayoutVars>
      </dgm:prSet>
      <dgm:spPr/>
    </dgm:pt>
  </dgm:ptLst>
  <dgm:cxnLst>
    <dgm:cxn modelId="{49F2AF23-CCDB-459C-ACC3-79F40A8BB043}" srcId="{0C7AEE42-9DC7-412F-8CEE-1E2762FD4BC2}" destId="{4D55701A-7EC9-476E-8268-E8D5B78CA248}" srcOrd="1" destOrd="0" parTransId="{6C1045C2-F27B-43B6-8483-40D574D31E47}" sibTransId="{3AFF149A-A4DC-4FC6-A28C-BE5FDD25BEAD}"/>
    <dgm:cxn modelId="{4C80E85C-ED0E-4E5B-8B6D-3687FBF2B63A}" srcId="{0C7AEE42-9DC7-412F-8CEE-1E2762FD4BC2}" destId="{32B36DEC-EDF0-4DD8-A574-884937D13651}" srcOrd="0" destOrd="0" parTransId="{6A816AC7-DA33-438A-9DCC-BFBC658965EC}" sibTransId="{D4BE6C6C-9CE8-422B-863D-727A821E26DA}"/>
    <dgm:cxn modelId="{3288524A-1C29-4612-8B79-EA94235246B7}" type="presOf" srcId="{9D994CAC-105C-4C30-879B-1200882D8FA0}" destId="{15638D34-7A0A-4E4C-9863-945C24CB2055}" srcOrd="0" destOrd="3" presId="urn:microsoft.com/office/officeart/2005/8/layout/chevron2"/>
    <dgm:cxn modelId="{09052B4B-7B56-4E3A-9013-CAF21014B8CC}" type="presOf" srcId="{929ABFDC-856B-4DB4-8BDB-D3E690A4B31E}" destId="{15638D34-7A0A-4E4C-9863-945C24CB2055}" srcOrd="0" destOrd="2" presId="urn:microsoft.com/office/officeart/2005/8/layout/chevron2"/>
    <dgm:cxn modelId="{6AECD070-0BFB-4552-9363-3475D0C15CE6}" type="presOf" srcId="{4D55701A-7EC9-476E-8268-E8D5B78CA248}" destId="{15638D34-7A0A-4E4C-9863-945C24CB2055}" srcOrd="0" destOrd="1" presId="urn:microsoft.com/office/officeart/2005/8/layout/chevron2"/>
    <dgm:cxn modelId="{00201F74-A9B9-49B5-A551-23C0453E36C0}" type="presOf" srcId="{001A4570-CECD-48D4-9F9F-166D474AB141}" destId="{576DC8C5-181B-4CE8-8EEE-0D5AF5B7A9E0}" srcOrd="0" destOrd="0" presId="urn:microsoft.com/office/officeart/2005/8/layout/chevron2"/>
    <dgm:cxn modelId="{F777178C-8326-48EF-AFF8-C5468B918AAB}" type="presOf" srcId="{0C7AEE42-9DC7-412F-8CEE-1E2762FD4BC2}" destId="{F8F48373-6AC5-4F57-86F7-D39D543DBE32}" srcOrd="0" destOrd="0" presId="urn:microsoft.com/office/officeart/2005/8/layout/chevron2"/>
    <dgm:cxn modelId="{0E8B21C1-9288-43B6-B6DC-A7B49E2C9F40}" srcId="{0C7AEE42-9DC7-412F-8CEE-1E2762FD4BC2}" destId="{929ABFDC-856B-4DB4-8BDB-D3E690A4B31E}" srcOrd="2" destOrd="0" parTransId="{1FD68197-1009-404E-BB02-128109029FDD}" sibTransId="{EE315487-8F5A-41F3-ACD2-51C8AB9E343A}"/>
    <dgm:cxn modelId="{20473BC4-91CE-4BC2-AA84-9ADB0C9D6C55}" type="presOf" srcId="{32B36DEC-EDF0-4DD8-A574-884937D13651}" destId="{15638D34-7A0A-4E4C-9863-945C24CB2055}" srcOrd="0" destOrd="0" presId="urn:microsoft.com/office/officeart/2005/8/layout/chevron2"/>
    <dgm:cxn modelId="{9159FDC5-6A56-4C51-B3D5-C74576FC765C}" srcId="{001A4570-CECD-48D4-9F9F-166D474AB141}" destId="{0C7AEE42-9DC7-412F-8CEE-1E2762FD4BC2}" srcOrd="0" destOrd="0" parTransId="{F1782477-22D9-4B39-A409-9E0877BB294D}" sibTransId="{3617E6D8-C55E-436D-8957-711138C6348B}"/>
    <dgm:cxn modelId="{5E3568E3-9323-41FD-9F10-2E969DB6B157}" srcId="{0C7AEE42-9DC7-412F-8CEE-1E2762FD4BC2}" destId="{9D994CAC-105C-4C30-879B-1200882D8FA0}" srcOrd="3" destOrd="0" parTransId="{E77AE77F-65E0-4BA1-875E-05C878C9F6ED}" sibTransId="{082B34C3-FBA9-4C2C-8CA8-5BE74C4B3A10}"/>
    <dgm:cxn modelId="{5898FBE3-E0BD-4B49-BE31-0178079206B3}" type="presParOf" srcId="{576DC8C5-181B-4CE8-8EEE-0D5AF5B7A9E0}" destId="{4C32EF0C-9F1B-4F52-A451-0EF0BEFBE871}" srcOrd="0" destOrd="0" presId="urn:microsoft.com/office/officeart/2005/8/layout/chevron2"/>
    <dgm:cxn modelId="{969FFB2A-35E0-4CED-A8E5-F82436ACB317}" type="presParOf" srcId="{4C32EF0C-9F1B-4F52-A451-0EF0BEFBE871}" destId="{F8F48373-6AC5-4F57-86F7-D39D543DBE32}" srcOrd="0" destOrd="0" presId="urn:microsoft.com/office/officeart/2005/8/layout/chevron2"/>
    <dgm:cxn modelId="{C8ECA0B9-E422-4979-ACD3-2A536C2F2612}" type="presParOf" srcId="{4C32EF0C-9F1B-4F52-A451-0EF0BEFBE871}" destId="{15638D34-7A0A-4E4C-9863-945C24CB2055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21B8DF2-EE0D-46DB-A15A-73ADB06EDD77}" type="doc">
      <dgm:prSet loTypeId="urn:microsoft.com/office/officeart/2009/layout/CircleArrowProcess" loCatId="cycle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fr-BE"/>
        </a:p>
      </dgm:t>
    </dgm:pt>
    <dgm:pt modelId="{63386DCF-C04F-4BD1-92F8-FAD4A816521A}">
      <dgm:prSet phldrT="[Texte]" custT="1"/>
      <dgm:spPr/>
      <dgm:t>
        <a:bodyPr/>
        <a:lstStyle/>
        <a:p>
          <a:r>
            <a:rPr lang="fr-BE" sz="1800" b="1" dirty="0">
              <a:solidFill>
                <a:schemeClr val="tx1">
                  <a:lumMod val="65000"/>
                  <a:lumOff val="35000"/>
                </a:schemeClr>
              </a:solidFill>
            </a:rPr>
            <a:t>1 year </a:t>
          </a:r>
          <a:r>
            <a:rPr lang="fr-BE" sz="1800" b="0" dirty="0">
              <a:solidFill>
                <a:schemeClr val="tx1">
                  <a:lumMod val="65000"/>
                  <a:lumOff val="35000"/>
                </a:schemeClr>
              </a:solidFill>
            </a:rPr>
            <a:t>HEC Liège</a:t>
          </a:r>
        </a:p>
      </dgm:t>
    </dgm:pt>
    <dgm:pt modelId="{25AFCC46-57EA-4934-9D55-3405C2439D60}" type="parTrans" cxnId="{1B060773-F384-4E05-B74D-B3C20AADC0D3}">
      <dgm:prSet/>
      <dgm:spPr/>
      <dgm:t>
        <a:bodyPr/>
        <a:lstStyle/>
        <a:p>
          <a:endParaRPr lang="fr-BE"/>
        </a:p>
      </dgm:t>
    </dgm:pt>
    <dgm:pt modelId="{BFF7CCB3-097B-4261-A26B-938A88CBB6BB}" type="sibTrans" cxnId="{1B060773-F384-4E05-B74D-B3C20AADC0D3}">
      <dgm:prSet/>
      <dgm:spPr/>
      <dgm:t>
        <a:bodyPr/>
        <a:lstStyle/>
        <a:p>
          <a:endParaRPr lang="fr-BE"/>
        </a:p>
      </dgm:t>
    </dgm:pt>
    <dgm:pt modelId="{FB21BAC3-F886-4C26-A011-8A4D438C3E32}">
      <dgm:prSet phldrT="[Texte]" custT="1"/>
      <dgm:spPr/>
      <dgm:t>
        <a:bodyPr/>
        <a:lstStyle/>
        <a:p>
          <a:r>
            <a:rPr lang="fr-BE" sz="1800" b="1" dirty="0">
              <a:solidFill>
                <a:schemeClr val="tx1">
                  <a:lumMod val="65000"/>
                  <a:lumOff val="35000"/>
                </a:schemeClr>
              </a:solidFill>
            </a:rPr>
            <a:t>1 year </a:t>
          </a:r>
          <a:r>
            <a:rPr lang="fr-BE" sz="1800" dirty="0">
              <a:solidFill>
                <a:schemeClr val="tx1">
                  <a:lumMod val="65000"/>
                  <a:lumOff val="35000"/>
                </a:schemeClr>
              </a:solidFill>
            </a:rPr>
            <a:t> partner University</a:t>
          </a:r>
        </a:p>
      </dgm:t>
    </dgm:pt>
    <dgm:pt modelId="{8FDE72E5-B20E-4BCB-9D68-54D6863B04FD}" type="parTrans" cxnId="{3CC78E06-508C-4848-8C05-62FAF0CE6888}">
      <dgm:prSet/>
      <dgm:spPr/>
      <dgm:t>
        <a:bodyPr/>
        <a:lstStyle/>
        <a:p>
          <a:endParaRPr lang="fr-BE"/>
        </a:p>
      </dgm:t>
    </dgm:pt>
    <dgm:pt modelId="{636767B7-A1E3-4034-8881-6C81B2EEBA60}" type="sibTrans" cxnId="{3CC78E06-508C-4848-8C05-62FAF0CE6888}">
      <dgm:prSet/>
      <dgm:spPr/>
      <dgm:t>
        <a:bodyPr/>
        <a:lstStyle/>
        <a:p>
          <a:endParaRPr lang="fr-BE"/>
        </a:p>
      </dgm:t>
    </dgm:pt>
    <dgm:pt modelId="{EA1F8558-2E69-400B-B702-62C74BE9C440}">
      <dgm:prSet phldrT="[Texte]" custT="1"/>
      <dgm:spPr/>
      <dgm:t>
        <a:bodyPr/>
        <a:lstStyle/>
        <a:p>
          <a:r>
            <a:rPr lang="fr-BE" sz="1800" dirty="0">
              <a:solidFill>
                <a:schemeClr val="tx1">
                  <a:lumMod val="65000"/>
                  <a:lumOff val="35000"/>
                </a:schemeClr>
              </a:solidFill>
            </a:rPr>
            <a:t>120 ECTS Master</a:t>
          </a:r>
        </a:p>
      </dgm:t>
    </dgm:pt>
    <dgm:pt modelId="{7EBF3FC2-328D-4AC0-8457-8BCC4B935A52}" type="parTrans" cxnId="{4F9E5BCB-84E2-4535-8BF2-138A82B64C95}">
      <dgm:prSet/>
      <dgm:spPr/>
      <dgm:t>
        <a:bodyPr/>
        <a:lstStyle/>
        <a:p>
          <a:endParaRPr lang="fr-BE"/>
        </a:p>
      </dgm:t>
    </dgm:pt>
    <dgm:pt modelId="{C99B434B-B96A-4E33-99D1-14A8F577B586}" type="sibTrans" cxnId="{4F9E5BCB-84E2-4535-8BF2-138A82B64C95}">
      <dgm:prSet/>
      <dgm:spPr/>
      <dgm:t>
        <a:bodyPr/>
        <a:lstStyle/>
        <a:p>
          <a:endParaRPr lang="fr-BE"/>
        </a:p>
      </dgm:t>
    </dgm:pt>
    <dgm:pt modelId="{17B7C211-267B-48DF-99FC-F610D56C6D1F}">
      <dgm:prSet/>
      <dgm:spPr/>
      <dgm:t>
        <a:bodyPr/>
        <a:lstStyle/>
        <a:p>
          <a:endParaRPr lang="fr-BE"/>
        </a:p>
      </dgm:t>
    </dgm:pt>
    <dgm:pt modelId="{25FE3E9E-9A98-4CFA-9E67-BEC4984503DA}" type="parTrans" cxnId="{BB904DED-AA9D-4338-A5E1-3AF0DB2674E3}">
      <dgm:prSet/>
      <dgm:spPr/>
      <dgm:t>
        <a:bodyPr/>
        <a:lstStyle/>
        <a:p>
          <a:endParaRPr lang="fr-BE"/>
        </a:p>
      </dgm:t>
    </dgm:pt>
    <dgm:pt modelId="{1F4F6AB5-281C-43A8-83F1-5A2A0AAE76F4}" type="sibTrans" cxnId="{BB904DED-AA9D-4338-A5E1-3AF0DB2674E3}">
      <dgm:prSet/>
      <dgm:spPr/>
      <dgm:t>
        <a:bodyPr/>
        <a:lstStyle/>
        <a:p>
          <a:endParaRPr lang="fr-BE"/>
        </a:p>
      </dgm:t>
    </dgm:pt>
    <dgm:pt modelId="{B8055E2A-5F55-477F-AA96-AE93F6A878AD}" type="pres">
      <dgm:prSet presAssocID="{221B8DF2-EE0D-46DB-A15A-73ADB06EDD77}" presName="Name0" presStyleCnt="0">
        <dgm:presLayoutVars>
          <dgm:chMax val="7"/>
          <dgm:chPref val="7"/>
          <dgm:dir/>
          <dgm:animLvl val="lvl"/>
        </dgm:presLayoutVars>
      </dgm:prSet>
      <dgm:spPr/>
    </dgm:pt>
    <dgm:pt modelId="{9F89AAB8-C6F8-4FC3-B745-ABD3366609F6}" type="pres">
      <dgm:prSet presAssocID="{63386DCF-C04F-4BD1-92F8-FAD4A816521A}" presName="Accent1" presStyleCnt="0"/>
      <dgm:spPr/>
    </dgm:pt>
    <dgm:pt modelId="{38F05D88-2D21-47D3-B4D5-37C123C256B5}" type="pres">
      <dgm:prSet presAssocID="{63386DCF-C04F-4BD1-92F8-FAD4A816521A}" presName="Accent" presStyleLbl="node1" presStyleIdx="0" presStyleCnt="4"/>
      <dgm:spPr/>
    </dgm:pt>
    <dgm:pt modelId="{67A4363C-40BD-47C7-940F-FC55488FE948}" type="pres">
      <dgm:prSet presAssocID="{63386DCF-C04F-4BD1-92F8-FAD4A816521A}" presName="Parent1" presStyleLbl="revTx" presStyleIdx="0" presStyleCnt="4" custLinFactNeighborX="-2812" custLinFactNeighborY="-17921">
        <dgm:presLayoutVars>
          <dgm:chMax val="1"/>
          <dgm:chPref val="1"/>
          <dgm:bulletEnabled val="1"/>
        </dgm:presLayoutVars>
      </dgm:prSet>
      <dgm:spPr/>
    </dgm:pt>
    <dgm:pt modelId="{19858E2F-7A67-4FB4-8EA6-77A7C77DBA84}" type="pres">
      <dgm:prSet presAssocID="{FB21BAC3-F886-4C26-A011-8A4D438C3E32}" presName="Accent2" presStyleCnt="0"/>
      <dgm:spPr/>
    </dgm:pt>
    <dgm:pt modelId="{2C6A5614-8FEE-4735-B9D9-7BA06B432ED2}" type="pres">
      <dgm:prSet presAssocID="{FB21BAC3-F886-4C26-A011-8A4D438C3E32}" presName="Accent" presStyleLbl="node1" presStyleIdx="1" presStyleCnt="4"/>
      <dgm:spPr/>
    </dgm:pt>
    <dgm:pt modelId="{037CE566-00E2-4C7E-BE09-E7D8EABC924F}" type="pres">
      <dgm:prSet presAssocID="{FB21BAC3-F886-4C26-A011-8A4D438C3E32}" presName="Parent2" presStyleLbl="revTx" presStyleIdx="1" presStyleCnt="4" custLinFactNeighborX="-1750" custLinFactNeighborY="-14605">
        <dgm:presLayoutVars>
          <dgm:chMax val="1"/>
          <dgm:chPref val="1"/>
          <dgm:bulletEnabled val="1"/>
        </dgm:presLayoutVars>
      </dgm:prSet>
      <dgm:spPr/>
    </dgm:pt>
    <dgm:pt modelId="{A8D909E7-3987-4809-8633-E06B091312AF}" type="pres">
      <dgm:prSet presAssocID="{EA1F8558-2E69-400B-B702-62C74BE9C440}" presName="Accent3" presStyleCnt="0"/>
      <dgm:spPr/>
    </dgm:pt>
    <dgm:pt modelId="{84F5AEDB-C213-4183-AA84-C57AF715C871}" type="pres">
      <dgm:prSet presAssocID="{EA1F8558-2E69-400B-B702-62C74BE9C440}" presName="Accent" presStyleLbl="node1" presStyleIdx="2" presStyleCnt="4"/>
      <dgm:spPr/>
    </dgm:pt>
    <dgm:pt modelId="{DD5ED213-1197-4A62-91E5-918BF5D35B3F}" type="pres">
      <dgm:prSet presAssocID="{EA1F8558-2E69-400B-B702-62C74BE9C440}" presName="Parent3" presStyleLbl="revTx" presStyleIdx="2" presStyleCnt="4">
        <dgm:presLayoutVars>
          <dgm:chMax val="1"/>
          <dgm:chPref val="1"/>
          <dgm:bulletEnabled val="1"/>
        </dgm:presLayoutVars>
      </dgm:prSet>
      <dgm:spPr/>
    </dgm:pt>
    <dgm:pt modelId="{27922864-3C19-4B08-8237-37B45F580956}" type="pres">
      <dgm:prSet presAssocID="{17B7C211-267B-48DF-99FC-F610D56C6D1F}" presName="Accent4" presStyleCnt="0"/>
      <dgm:spPr/>
    </dgm:pt>
    <dgm:pt modelId="{09389D11-01A5-4A73-BD72-4F409528DBCC}" type="pres">
      <dgm:prSet presAssocID="{17B7C211-267B-48DF-99FC-F610D56C6D1F}" presName="Accent" presStyleLbl="node1" presStyleIdx="3" presStyleCnt="4"/>
      <dgm:spPr/>
    </dgm:pt>
    <dgm:pt modelId="{7AF06C86-E38F-4A86-8B7A-93D549B7FD62}" type="pres">
      <dgm:prSet presAssocID="{17B7C211-267B-48DF-99FC-F610D56C6D1F}" presName="Parent4" presStyleLbl="revTx" presStyleIdx="3" presStyleCnt="4">
        <dgm:presLayoutVars>
          <dgm:chMax val="1"/>
          <dgm:chPref val="1"/>
          <dgm:bulletEnabled val="1"/>
        </dgm:presLayoutVars>
      </dgm:prSet>
      <dgm:spPr/>
    </dgm:pt>
  </dgm:ptLst>
  <dgm:cxnLst>
    <dgm:cxn modelId="{3CC78E06-508C-4848-8C05-62FAF0CE6888}" srcId="{221B8DF2-EE0D-46DB-A15A-73ADB06EDD77}" destId="{FB21BAC3-F886-4C26-A011-8A4D438C3E32}" srcOrd="1" destOrd="0" parTransId="{8FDE72E5-B20E-4BCB-9D68-54D6863B04FD}" sibTransId="{636767B7-A1E3-4034-8881-6C81B2EEBA60}"/>
    <dgm:cxn modelId="{F1BDBD17-1EF1-D540-B841-6CF95038C46F}" type="presOf" srcId="{FB21BAC3-F886-4C26-A011-8A4D438C3E32}" destId="{037CE566-00E2-4C7E-BE09-E7D8EABC924F}" srcOrd="0" destOrd="0" presId="urn:microsoft.com/office/officeart/2009/layout/CircleArrowProcess"/>
    <dgm:cxn modelId="{D579763E-8BAC-864F-BC27-D2812923B07F}" type="presOf" srcId="{17B7C211-267B-48DF-99FC-F610D56C6D1F}" destId="{7AF06C86-E38F-4A86-8B7A-93D549B7FD62}" srcOrd="0" destOrd="0" presId="urn:microsoft.com/office/officeart/2009/layout/CircleArrowProcess"/>
    <dgm:cxn modelId="{1B060773-F384-4E05-B74D-B3C20AADC0D3}" srcId="{221B8DF2-EE0D-46DB-A15A-73ADB06EDD77}" destId="{63386DCF-C04F-4BD1-92F8-FAD4A816521A}" srcOrd="0" destOrd="0" parTransId="{25AFCC46-57EA-4934-9D55-3405C2439D60}" sibTransId="{BFF7CCB3-097B-4261-A26B-938A88CBB6BB}"/>
    <dgm:cxn modelId="{19E3DA53-B7C4-B84C-B86A-879BB1F03ECE}" type="presOf" srcId="{EA1F8558-2E69-400B-B702-62C74BE9C440}" destId="{DD5ED213-1197-4A62-91E5-918BF5D35B3F}" srcOrd="0" destOrd="0" presId="urn:microsoft.com/office/officeart/2009/layout/CircleArrowProcess"/>
    <dgm:cxn modelId="{0A448EBD-CB6B-1449-B9BA-CF6380234116}" type="presOf" srcId="{221B8DF2-EE0D-46DB-A15A-73ADB06EDD77}" destId="{B8055E2A-5F55-477F-AA96-AE93F6A878AD}" srcOrd="0" destOrd="0" presId="urn:microsoft.com/office/officeart/2009/layout/CircleArrowProcess"/>
    <dgm:cxn modelId="{4F9E5BCB-84E2-4535-8BF2-138A82B64C95}" srcId="{221B8DF2-EE0D-46DB-A15A-73ADB06EDD77}" destId="{EA1F8558-2E69-400B-B702-62C74BE9C440}" srcOrd="2" destOrd="0" parTransId="{7EBF3FC2-328D-4AC0-8457-8BCC4B935A52}" sibTransId="{C99B434B-B96A-4E33-99D1-14A8F577B586}"/>
    <dgm:cxn modelId="{2B2CBAD8-89B2-F04A-972A-BE3B0EA32DCF}" type="presOf" srcId="{63386DCF-C04F-4BD1-92F8-FAD4A816521A}" destId="{67A4363C-40BD-47C7-940F-FC55488FE948}" srcOrd="0" destOrd="0" presId="urn:microsoft.com/office/officeart/2009/layout/CircleArrowProcess"/>
    <dgm:cxn modelId="{BB904DED-AA9D-4338-A5E1-3AF0DB2674E3}" srcId="{221B8DF2-EE0D-46DB-A15A-73ADB06EDD77}" destId="{17B7C211-267B-48DF-99FC-F610D56C6D1F}" srcOrd="3" destOrd="0" parTransId="{25FE3E9E-9A98-4CFA-9E67-BEC4984503DA}" sibTransId="{1F4F6AB5-281C-43A8-83F1-5A2A0AAE76F4}"/>
    <dgm:cxn modelId="{9745AE51-7430-8244-B65E-5DBBB0541658}" type="presParOf" srcId="{B8055E2A-5F55-477F-AA96-AE93F6A878AD}" destId="{9F89AAB8-C6F8-4FC3-B745-ABD3366609F6}" srcOrd="0" destOrd="0" presId="urn:microsoft.com/office/officeart/2009/layout/CircleArrowProcess"/>
    <dgm:cxn modelId="{C5770EBE-A8C3-A24D-9DEB-FC443B4AAC20}" type="presParOf" srcId="{9F89AAB8-C6F8-4FC3-B745-ABD3366609F6}" destId="{38F05D88-2D21-47D3-B4D5-37C123C256B5}" srcOrd="0" destOrd="0" presId="urn:microsoft.com/office/officeart/2009/layout/CircleArrowProcess"/>
    <dgm:cxn modelId="{77672D0C-1A47-1D41-B003-24EA85BDE743}" type="presParOf" srcId="{B8055E2A-5F55-477F-AA96-AE93F6A878AD}" destId="{67A4363C-40BD-47C7-940F-FC55488FE948}" srcOrd="1" destOrd="0" presId="urn:microsoft.com/office/officeart/2009/layout/CircleArrowProcess"/>
    <dgm:cxn modelId="{E9589265-57F4-ED40-9989-E76B46E10AAE}" type="presParOf" srcId="{B8055E2A-5F55-477F-AA96-AE93F6A878AD}" destId="{19858E2F-7A67-4FB4-8EA6-77A7C77DBA84}" srcOrd="2" destOrd="0" presId="urn:microsoft.com/office/officeart/2009/layout/CircleArrowProcess"/>
    <dgm:cxn modelId="{0A9816A0-0A3E-4949-BBCF-015D243F6353}" type="presParOf" srcId="{19858E2F-7A67-4FB4-8EA6-77A7C77DBA84}" destId="{2C6A5614-8FEE-4735-B9D9-7BA06B432ED2}" srcOrd="0" destOrd="0" presId="urn:microsoft.com/office/officeart/2009/layout/CircleArrowProcess"/>
    <dgm:cxn modelId="{93F71E5F-C4E0-204F-8847-576906DFD70C}" type="presParOf" srcId="{B8055E2A-5F55-477F-AA96-AE93F6A878AD}" destId="{037CE566-00E2-4C7E-BE09-E7D8EABC924F}" srcOrd="3" destOrd="0" presId="urn:microsoft.com/office/officeart/2009/layout/CircleArrowProcess"/>
    <dgm:cxn modelId="{51B27824-9DBB-A04B-8C97-49A2753427A3}" type="presParOf" srcId="{B8055E2A-5F55-477F-AA96-AE93F6A878AD}" destId="{A8D909E7-3987-4809-8633-E06B091312AF}" srcOrd="4" destOrd="0" presId="urn:microsoft.com/office/officeart/2009/layout/CircleArrowProcess"/>
    <dgm:cxn modelId="{9C1C4B4C-0695-684A-AA9D-A4A759164C41}" type="presParOf" srcId="{A8D909E7-3987-4809-8633-E06B091312AF}" destId="{84F5AEDB-C213-4183-AA84-C57AF715C871}" srcOrd="0" destOrd="0" presId="urn:microsoft.com/office/officeart/2009/layout/CircleArrowProcess"/>
    <dgm:cxn modelId="{6FFED2F8-0A3E-1B4F-B25B-EA364D002748}" type="presParOf" srcId="{B8055E2A-5F55-477F-AA96-AE93F6A878AD}" destId="{DD5ED213-1197-4A62-91E5-918BF5D35B3F}" srcOrd="5" destOrd="0" presId="urn:microsoft.com/office/officeart/2009/layout/CircleArrowProcess"/>
    <dgm:cxn modelId="{A35FF4A6-5996-0441-9DE8-AB7DD6A9DA58}" type="presParOf" srcId="{B8055E2A-5F55-477F-AA96-AE93F6A878AD}" destId="{27922864-3C19-4B08-8237-37B45F580956}" srcOrd="6" destOrd="0" presId="urn:microsoft.com/office/officeart/2009/layout/CircleArrowProcess"/>
    <dgm:cxn modelId="{CCE63A26-1A1E-0C42-A9F2-515FE94B24DC}" type="presParOf" srcId="{27922864-3C19-4B08-8237-37B45F580956}" destId="{09389D11-01A5-4A73-BD72-4F409528DBCC}" srcOrd="0" destOrd="0" presId="urn:microsoft.com/office/officeart/2009/layout/CircleArrowProcess"/>
    <dgm:cxn modelId="{E930A453-275C-074B-B5D1-717F7D91551C}" type="presParOf" srcId="{B8055E2A-5F55-477F-AA96-AE93F6A878AD}" destId="{7AF06C86-E38F-4A86-8B7A-93D549B7FD62}" srcOrd="7" destOrd="0" presId="urn:microsoft.com/office/officeart/2009/layout/CircleArrow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6179D1-2DD4-E343-A797-799CE5751BCE}">
      <dsp:nvSpPr>
        <dsp:cNvPr id="0" name=""/>
        <dsp:cNvSpPr/>
      </dsp:nvSpPr>
      <dsp:spPr>
        <a:xfrm>
          <a:off x="602" y="144641"/>
          <a:ext cx="2250716" cy="784078"/>
        </a:xfrm>
        <a:prstGeom prst="chevron">
          <a:avLst/>
        </a:prstGeom>
        <a:solidFill>
          <a:srgbClr val="00707F"/>
        </a:solidFill>
        <a:ln w="25400" cap="flat" cmpd="sng" algn="ctr">
          <a:solidFill>
            <a:srgbClr val="0070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Programmes généralistes</a:t>
          </a:r>
        </a:p>
      </dsp:txBody>
      <dsp:txXfrm>
        <a:off x="392641" y="144641"/>
        <a:ext cx="1466638" cy="784078"/>
      </dsp:txXfrm>
    </dsp:sp>
    <dsp:sp modelId="{13DBD2F7-DC9D-594A-A056-9CFB4F6022CC}">
      <dsp:nvSpPr>
        <dsp:cNvPr id="0" name=""/>
        <dsp:cNvSpPr/>
      </dsp:nvSpPr>
      <dsp:spPr>
        <a:xfrm>
          <a:off x="1996493" y="211288"/>
          <a:ext cx="2221308" cy="650785"/>
        </a:xfrm>
        <a:prstGeom prst="chevron">
          <a:avLst/>
        </a:prstGeom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Maintenir culture générale en gestion/économie</a:t>
          </a:r>
        </a:p>
      </dsp:txBody>
      <dsp:txXfrm>
        <a:off x="2321886" y="211288"/>
        <a:ext cx="1570523" cy="650785"/>
      </dsp:txXfrm>
    </dsp:sp>
    <dsp:sp modelId="{688EABC2-4C7D-6349-B541-3829966B47B0}">
      <dsp:nvSpPr>
        <dsp:cNvPr id="0" name=""/>
        <dsp:cNvSpPr/>
      </dsp:nvSpPr>
      <dsp:spPr>
        <a:xfrm>
          <a:off x="602" y="1038490"/>
          <a:ext cx="2251069" cy="784078"/>
        </a:xfrm>
        <a:prstGeom prst="chevron">
          <a:avLst/>
        </a:prstGeom>
        <a:solidFill>
          <a:srgbClr val="00707F"/>
        </a:solidFill>
        <a:ln w="25400" cap="flat" cmpd="sng" algn="ctr">
          <a:solidFill>
            <a:srgbClr val="0070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Langue étrangère</a:t>
          </a:r>
        </a:p>
      </dsp:txBody>
      <dsp:txXfrm>
        <a:off x="392641" y="1038490"/>
        <a:ext cx="1466991" cy="784078"/>
      </dsp:txXfrm>
    </dsp:sp>
    <dsp:sp modelId="{B3610897-6FF9-364C-AEA4-9E2279A753FC}">
      <dsp:nvSpPr>
        <dsp:cNvPr id="0" name=""/>
        <dsp:cNvSpPr/>
      </dsp:nvSpPr>
      <dsp:spPr>
        <a:xfrm>
          <a:off x="1996846" y="1105137"/>
          <a:ext cx="2239986" cy="650785"/>
        </a:xfrm>
        <a:prstGeom prst="chevron">
          <a:avLst/>
        </a:prstGeom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1 seul cours obligatoire pour tous les étudiants</a:t>
          </a:r>
        </a:p>
      </dsp:txBody>
      <dsp:txXfrm>
        <a:off x="2322239" y="1105137"/>
        <a:ext cx="1589201" cy="650785"/>
      </dsp:txXfrm>
    </dsp:sp>
    <dsp:sp modelId="{7A56845D-9009-2746-AAE1-81D6E0034A25}">
      <dsp:nvSpPr>
        <dsp:cNvPr id="0" name=""/>
        <dsp:cNvSpPr/>
      </dsp:nvSpPr>
      <dsp:spPr>
        <a:xfrm>
          <a:off x="4009058" y="1105137"/>
          <a:ext cx="2289071" cy="650785"/>
        </a:xfrm>
        <a:prstGeom prst="chevron">
          <a:avLst/>
        </a:prstGeom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5 crédits en bloc1 et 5 crédits en bloc2</a:t>
          </a:r>
        </a:p>
      </dsp:txBody>
      <dsp:txXfrm>
        <a:off x="4334451" y="1105137"/>
        <a:ext cx="1638286" cy="650785"/>
      </dsp:txXfrm>
    </dsp:sp>
    <dsp:sp modelId="{13838732-B273-1A43-970E-76D4339F47AC}">
      <dsp:nvSpPr>
        <dsp:cNvPr id="0" name=""/>
        <dsp:cNvSpPr/>
      </dsp:nvSpPr>
      <dsp:spPr>
        <a:xfrm>
          <a:off x="602" y="1932340"/>
          <a:ext cx="2246326" cy="784078"/>
        </a:xfrm>
        <a:prstGeom prst="chevron">
          <a:avLst/>
        </a:prstGeom>
        <a:solidFill>
          <a:srgbClr val="00707F"/>
        </a:solidFill>
        <a:ln w="25400" cap="flat" cmpd="sng" algn="ctr">
          <a:solidFill>
            <a:srgbClr val="0070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Structure tronc commun</a:t>
          </a:r>
        </a:p>
      </dsp:txBody>
      <dsp:txXfrm>
        <a:off x="392641" y="1932340"/>
        <a:ext cx="1462248" cy="784078"/>
      </dsp:txXfrm>
    </dsp:sp>
    <dsp:sp modelId="{312858AF-110A-564D-91C8-C991A4866E13}">
      <dsp:nvSpPr>
        <dsp:cNvPr id="0" name=""/>
        <dsp:cNvSpPr/>
      </dsp:nvSpPr>
      <dsp:spPr>
        <a:xfrm>
          <a:off x="1992103" y="1998987"/>
          <a:ext cx="2271386" cy="650785"/>
        </a:xfrm>
        <a:prstGeom prst="chevron">
          <a:avLst/>
        </a:prstGeom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Candara" panose="020E0502030303020204" pitchFamily="34" charset="0"/>
            </a:rPr>
            <a:t>Cours dédiés </a:t>
          </a: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aux</a:t>
          </a:r>
          <a:r>
            <a:rPr lang="fr-FR" sz="1400" kern="1200">
              <a:latin typeface="Candara" panose="020E0502030303020204" pitchFamily="34" charset="0"/>
            </a:rPr>
            <a:t> axes transversaux + interdisciplinarité</a:t>
          </a:r>
        </a:p>
      </dsp:txBody>
      <dsp:txXfrm>
        <a:off x="2317496" y="1998987"/>
        <a:ext cx="1620601" cy="650785"/>
      </dsp:txXfrm>
    </dsp:sp>
    <dsp:sp modelId="{75F798F1-F47A-7B47-AEAA-2587E3794DE5}">
      <dsp:nvSpPr>
        <dsp:cNvPr id="0" name=""/>
        <dsp:cNvSpPr/>
      </dsp:nvSpPr>
      <dsp:spPr>
        <a:xfrm>
          <a:off x="4035714" y="1998987"/>
          <a:ext cx="2287981" cy="650785"/>
        </a:xfrm>
        <a:prstGeom prst="chevron">
          <a:avLst/>
        </a:prstGeom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latin typeface="Candara" panose="020E0502030303020204" pitchFamily="34" charset="0"/>
            </a:rPr>
            <a:t>Cours de stratégie et de leadership obligatoires</a:t>
          </a:r>
        </a:p>
      </dsp:txBody>
      <dsp:txXfrm>
        <a:off x="4361107" y="1998987"/>
        <a:ext cx="1637196" cy="650785"/>
      </dsp:txXfrm>
    </dsp:sp>
    <dsp:sp modelId="{DB0BD622-860D-8D48-B1DA-CEF88BF08195}">
      <dsp:nvSpPr>
        <dsp:cNvPr id="0" name=""/>
        <dsp:cNvSpPr/>
      </dsp:nvSpPr>
      <dsp:spPr>
        <a:xfrm>
          <a:off x="6095921" y="1998987"/>
          <a:ext cx="2328411" cy="650785"/>
        </a:xfrm>
        <a:prstGeom prst="chevron">
          <a:avLst/>
        </a:prstGeom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dash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Nombre limité de cours à option + lien avec finalité</a:t>
          </a:r>
        </a:p>
      </dsp:txBody>
      <dsp:txXfrm>
        <a:off x="6421314" y="1998987"/>
        <a:ext cx="1677626" cy="650785"/>
      </dsp:txXfrm>
    </dsp:sp>
    <dsp:sp modelId="{A69E6365-CAB7-2D42-B119-2EA55C668197}">
      <dsp:nvSpPr>
        <dsp:cNvPr id="0" name=""/>
        <dsp:cNvSpPr/>
      </dsp:nvSpPr>
      <dsp:spPr>
        <a:xfrm>
          <a:off x="602" y="2826190"/>
          <a:ext cx="2241464" cy="784078"/>
        </a:xfrm>
        <a:prstGeom prst="chevron">
          <a:avLst/>
        </a:prstGeom>
        <a:solidFill>
          <a:srgbClr val="00707F"/>
        </a:solidFill>
        <a:ln w="25400" cap="flat" cmpd="sng" algn="ctr">
          <a:solidFill>
            <a:srgbClr val="00707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b="1" kern="1200">
              <a:solidFill>
                <a:prstClr val="white"/>
              </a:solidFill>
              <a:latin typeface="Candara" panose="020E0502030303020204" pitchFamily="34" charset="0"/>
              <a:ea typeface="+mn-ea"/>
              <a:cs typeface="+mn-cs"/>
            </a:rPr>
            <a:t>Règles de crédit et volume horaire</a:t>
          </a:r>
        </a:p>
      </dsp:txBody>
      <dsp:txXfrm>
        <a:off x="392641" y="2826190"/>
        <a:ext cx="1457386" cy="784078"/>
      </dsp:txXfrm>
    </dsp:sp>
    <dsp:sp modelId="{34FC47EF-B58B-F64F-8730-F0E4D18C1B85}">
      <dsp:nvSpPr>
        <dsp:cNvPr id="0" name=""/>
        <dsp:cNvSpPr/>
      </dsp:nvSpPr>
      <dsp:spPr>
        <a:xfrm>
          <a:off x="1987241" y="2892836"/>
          <a:ext cx="2299565" cy="650785"/>
        </a:xfrm>
        <a:prstGeom prst="chevron">
          <a:avLst/>
        </a:prstGeom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Tous les cours à </a:t>
          </a:r>
          <a:r>
            <a:rPr lang="fr-FR" sz="1400" kern="120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5 ECTS </a:t>
          </a:r>
          <a:r>
            <a:rPr lang="fr-F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(sans exception)</a:t>
          </a:r>
        </a:p>
      </dsp:txBody>
      <dsp:txXfrm>
        <a:off x="2312634" y="2892836"/>
        <a:ext cx="1648780" cy="650785"/>
      </dsp:txXfrm>
    </dsp:sp>
    <dsp:sp modelId="{88AC80ED-5091-EB48-8BA1-A99DCF46EB85}">
      <dsp:nvSpPr>
        <dsp:cNvPr id="0" name=""/>
        <dsp:cNvSpPr/>
      </dsp:nvSpPr>
      <dsp:spPr>
        <a:xfrm>
          <a:off x="4059032" y="2892836"/>
          <a:ext cx="2218087" cy="650785"/>
        </a:xfrm>
        <a:prstGeom prst="chevron">
          <a:avLst/>
        </a:prstGeom>
        <a:solidFill>
          <a:srgbClr val="4BACC6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4BACC6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400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Candara" panose="020E0502030303020204" pitchFamily="34" charset="0"/>
              <a:ea typeface="+mn-ea"/>
              <a:cs typeface="+mn-cs"/>
            </a:rPr>
            <a:t>1 ECTS = 6 heures de présentiel</a:t>
          </a:r>
        </a:p>
      </dsp:txBody>
      <dsp:txXfrm>
        <a:off x="4384425" y="2892836"/>
        <a:ext cx="1567302" cy="6507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6A2CD9-1539-484D-AB86-809199803CF9}">
      <dsp:nvSpPr>
        <dsp:cNvPr id="0" name=""/>
        <dsp:cNvSpPr/>
      </dsp:nvSpPr>
      <dsp:spPr>
        <a:xfrm>
          <a:off x="1004005" y="0"/>
          <a:ext cx="4064000" cy="4064000"/>
        </a:xfrm>
        <a:prstGeom prst="diamond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458005-91B4-D040-8E92-4DA85B5AF8C9}">
      <dsp:nvSpPr>
        <dsp:cNvPr id="0" name=""/>
        <dsp:cNvSpPr/>
      </dsp:nvSpPr>
      <dsp:spPr>
        <a:xfrm>
          <a:off x="731748" y="386080"/>
          <a:ext cx="2245079" cy="1440871"/>
        </a:xfrm>
        <a:prstGeom prst="flowChartAlternateProces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latin typeface="Candara" panose="020E0502030303020204" pitchFamily="34" charset="0"/>
            </a:rPr>
            <a:t>La démarche scientifique</a:t>
          </a:r>
        </a:p>
      </dsp:txBody>
      <dsp:txXfrm>
        <a:off x="802084" y="456416"/>
        <a:ext cx="2104407" cy="1300199"/>
      </dsp:txXfrm>
    </dsp:sp>
    <dsp:sp modelId="{E7956142-D9FA-E84D-B6D5-B1946E38F4AC}">
      <dsp:nvSpPr>
        <dsp:cNvPr id="0" name=""/>
        <dsp:cNvSpPr/>
      </dsp:nvSpPr>
      <dsp:spPr>
        <a:xfrm>
          <a:off x="3015173" y="386080"/>
          <a:ext cx="2405097" cy="1440871"/>
        </a:xfrm>
        <a:prstGeom prst="flowChartAlternateProces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latin typeface="Candara" panose="020E0502030303020204" pitchFamily="34" charset="0"/>
            </a:rPr>
            <a:t>L’axe </a:t>
          </a:r>
          <a:br>
            <a:rPr lang="fr-FR" sz="1800" b="1" kern="1200">
              <a:latin typeface="Candara" panose="020E0502030303020204" pitchFamily="34" charset="0"/>
            </a:rPr>
          </a:br>
          <a:r>
            <a:rPr lang="fr-FR" sz="1800" b="1" kern="1200">
              <a:latin typeface="Candara" panose="020E0502030303020204" pitchFamily="34" charset="0"/>
            </a:rPr>
            <a:t>« </a:t>
          </a:r>
          <a:r>
            <a:rPr lang="fr-FR" sz="1800" b="1" kern="1200" err="1">
              <a:latin typeface="Candara" panose="020E0502030303020204" pitchFamily="34" charset="0"/>
            </a:rPr>
            <a:t>sustainable</a:t>
          </a:r>
          <a:r>
            <a:rPr lang="fr-FR" sz="1800" b="1" kern="1200">
              <a:latin typeface="Candara" panose="020E0502030303020204" pitchFamily="34" charset="0"/>
            </a:rPr>
            <a:t> »</a:t>
          </a:r>
        </a:p>
      </dsp:txBody>
      <dsp:txXfrm>
        <a:off x="3085509" y="456416"/>
        <a:ext cx="2264425" cy="1300199"/>
      </dsp:txXfrm>
    </dsp:sp>
    <dsp:sp modelId="{3F64821F-3DE6-9A4D-B0C9-4BCA85E1F095}">
      <dsp:nvSpPr>
        <dsp:cNvPr id="0" name=""/>
        <dsp:cNvSpPr/>
      </dsp:nvSpPr>
      <dsp:spPr>
        <a:xfrm>
          <a:off x="731748" y="2092960"/>
          <a:ext cx="2245079" cy="1440871"/>
        </a:xfrm>
        <a:prstGeom prst="flowChartAlternateProces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 dirty="0">
              <a:latin typeface="Candara" panose="020E0502030303020204" pitchFamily="34" charset="0"/>
            </a:rPr>
            <a:t>L’axe </a:t>
          </a:r>
          <a:br>
            <a:rPr lang="fr-FR" sz="1800" b="1" kern="1200" dirty="0">
              <a:latin typeface="Candara" panose="020E0502030303020204" pitchFamily="34" charset="0"/>
            </a:rPr>
          </a:br>
          <a:r>
            <a:rPr lang="fr-FR" sz="1800" b="1" kern="1200" dirty="0">
              <a:latin typeface="Candara" panose="020E0502030303020204" pitchFamily="34" charset="0"/>
            </a:rPr>
            <a:t>« digital »</a:t>
          </a:r>
        </a:p>
      </dsp:txBody>
      <dsp:txXfrm>
        <a:off x="802084" y="2163296"/>
        <a:ext cx="2104407" cy="1300199"/>
      </dsp:txXfrm>
    </dsp:sp>
    <dsp:sp modelId="{7F480DFB-59F2-C54D-B0B2-115EB2DB7FD5}">
      <dsp:nvSpPr>
        <dsp:cNvPr id="0" name=""/>
        <dsp:cNvSpPr/>
      </dsp:nvSpPr>
      <dsp:spPr>
        <a:xfrm>
          <a:off x="3023169" y="2092960"/>
          <a:ext cx="2389105" cy="1440871"/>
        </a:xfrm>
        <a:prstGeom prst="flowChartAlternateProcess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b="1" kern="1200">
              <a:latin typeface="Candara" panose="020E0502030303020204" pitchFamily="34" charset="0"/>
            </a:rPr>
            <a:t>L’axe « </a:t>
          </a:r>
          <a:r>
            <a:rPr lang="fr-FR" sz="1800" b="1" kern="1200" err="1">
              <a:latin typeface="Candara" panose="020E0502030303020204" pitchFamily="34" charset="0"/>
            </a:rPr>
            <a:t>entrepreneurship</a:t>
          </a:r>
          <a:r>
            <a:rPr lang="fr-FR" sz="1800" b="1" kern="1200">
              <a:latin typeface="Candara" panose="020E0502030303020204" pitchFamily="34" charset="0"/>
            </a:rPr>
            <a:t> »</a:t>
          </a:r>
        </a:p>
      </dsp:txBody>
      <dsp:txXfrm>
        <a:off x="3093505" y="2163296"/>
        <a:ext cx="2248433" cy="130019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C37DF3-89A5-46EE-9B9E-8F81052B11F3}">
      <dsp:nvSpPr>
        <dsp:cNvPr id="0" name=""/>
        <dsp:cNvSpPr/>
      </dsp:nvSpPr>
      <dsp:spPr>
        <a:xfrm rot="5400000">
          <a:off x="-326231" y="326692"/>
          <a:ext cx="2174874" cy="1522412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000" b="1" u="none" kern="120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rPr>
            <a:t>Bloc 1</a:t>
          </a:r>
        </a:p>
      </dsp:txBody>
      <dsp:txXfrm rot="-5400000">
        <a:off x="0" y="761667"/>
        <a:ext cx="1522412" cy="652462"/>
      </dsp:txXfrm>
    </dsp:sp>
    <dsp:sp modelId="{59590868-C74F-4DB2-902C-5C4071E44A15}">
      <dsp:nvSpPr>
        <dsp:cNvPr id="0" name=""/>
        <dsp:cNvSpPr/>
      </dsp:nvSpPr>
      <dsp:spPr>
        <a:xfrm rot="5400000">
          <a:off x="4169171" y="-2646298"/>
          <a:ext cx="1413668" cy="67071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179388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/>
            </a:buClr>
            <a:buFont typeface="Wingdings" panose="05000000000000000000" pitchFamily="2" charset="2"/>
            <a:buNone/>
            <a:tabLst/>
          </a:pPr>
          <a:r>
            <a:rPr lang="en-US" sz="2000" b="1" kern="1200">
              <a:solidFill>
                <a:srgbClr val="7030A0"/>
              </a:solidFill>
              <a:latin typeface="Candara" panose="020E0502030303020204" pitchFamily="34" charset="0"/>
            </a:rPr>
            <a:t>Scientific Methods in Management/Economics </a:t>
          </a:r>
          <a:r>
            <a:rPr lang="en-US" sz="2000" kern="1200">
              <a:latin typeface="Candara" panose="020E0502030303020204" pitchFamily="34" charset="0"/>
            </a:rPr>
            <a:t>(</a:t>
          </a:r>
          <a:r>
            <a:rPr lang="fr-FR" sz="2000" kern="1200">
              <a:latin typeface="Candara" panose="020E0502030303020204" pitchFamily="34" charset="0"/>
            </a:rPr>
            <a:t>5 ECTS)</a:t>
          </a:r>
          <a:endParaRPr lang="en-BE" sz="2000" kern="1200">
            <a:solidFill>
              <a:srgbClr val="7030A0"/>
            </a:solidFill>
          </a:endParaRPr>
        </a:p>
      </dsp:txBody>
      <dsp:txXfrm rot="-5400000">
        <a:off x="1522412" y="69471"/>
        <a:ext cx="6638177" cy="1275648"/>
      </dsp:txXfrm>
    </dsp:sp>
    <dsp:sp modelId="{594C774F-5266-432E-8535-0DCF85A35D6A}">
      <dsp:nvSpPr>
        <dsp:cNvPr id="0" name=""/>
        <dsp:cNvSpPr/>
      </dsp:nvSpPr>
      <dsp:spPr>
        <a:xfrm rot="5400000">
          <a:off x="-326231" y="2214895"/>
          <a:ext cx="2174874" cy="1522412"/>
        </a:xfrm>
        <a:prstGeom prst="chevron">
          <a:avLst/>
        </a:prstGeom>
        <a:solidFill>
          <a:schemeClr val="bg1">
            <a:lumMod val="8500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2000" b="1" u="none" kern="1200" noProof="0">
              <a:solidFill>
                <a:schemeClr val="tx1">
                  <a:lumMod val="65000"/>
                  <a:lumOff val="35000"/>
                </a:schemeClr>
              </a:solidFill>
              <a:latin typeface="Candara" panose="020E0502030303020204" pitchFamily="34" charset="0"/>
            </a:rPr>
            <a:t>Bloc 2</a:t>
          </a:r>
        </a:p>
      </dsp:txBody>
      <dsp:txXfrm rot="-5400000">
        <a:off x="0" y="2649870"/>
        <a:ext cx="1522412" cy="652462"/>
      </dsp:txXfrm>
    </dsp:sp>
    <dsp:sp modelId="{5DC9A092-24F1-4B73-96B4-6E0CCFAB8148}">
      <dsp:nvSpPr>
        <dsp:cNvPr id="0" name=""/>
        <dsp:cNvSpPr/>
      </dsp:nvSpPr>
      <dsp:spPr>
        <a:xfrm rot="5400000">
          <a:off x="4169171" y="-758095"/>
          <a:ext cx="1413668" cy="670718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179388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/>
            </a:buClr>
            <a:buFont typeface="Wingdings" panose="05000000000000000000" pitchFamily="2" charset="2"/>
            <a:buNone/>
            <a:tabLst/>
          </a:pPr>
          <a:r>
            <a:rPr lang="fr-FR" sz="2000" b="1" kern="1200">
              <a:solidFill>
                <a:srgbClr val="7030A0"/>
              </a:solidFill>
              <a:latin typeface="Candara" panose="020E0502030303020204" pitchFamily="34" charset="0"/>
              <a:cs typeface="Calibri" panose="020F0502020204030204" pitchFamily="34" charset="0"/>
            </a:rPr>
            <a:t>TFE et stage </a:t>
          </a:r>
          <a:r>
            <a:rPr lang="fr-FR" sz="2000" kern="1200">
              <a:latin typeface="Candara" panose="020E0502030303020204" pitchFamily="34" charset="0"/>
              <a:cs typeface="Calibri" panose="020F0502020204030204" pitchFamily="34" charset="0"/>
            </a:rPr>
            <a:t>(25 ECTS)</a:t>
          </a:r>
          <a:endParaRPr lang="fr-FR" sz="2000" kern="1200">
            <a:latin typeface="Candara" panose="020E0502030303020204" pitchFamily="34" charset="0"/>
          </a:endParaRPr>
        </a:p>
      </dsp:txBody>
      <dsp:txXfrm rot="-5400000">
        <a:off x="1522412" y="1957674"/>
        <a:ext cx="6638177" cy="12756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F48373-6AC5-4F57-86F7-D39D543DBE32}">
      <dsp:nvSpPr>
        <dsp:cNvPr id="0" name=""/>
        <dsp:cNvSpPr/>
      </dsp:nvSpPr>
      <dsp:spPr>
        <a:xfrm rot="5400000">
          <a:off x="-604867" y="604867"/>
          <a:ext cx="4032448" cy="2822713"/>
        </a:xfrm>
        <a:prstGeom prst="chevron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noProof="0">
              <a:latin typeface="Candara" panose="020E0502030303020204" pitchFamily="34" charset="0"/>
            </a:rPr>
            <a:t>Un cours (5 ECTS) à choisir parmi : </a:t>
          </a:r>
          <a:endParaRPr lang="fr-FR" sz="1800" b="1" u="sng" kern="1200">
            <a:latin typeface="Candara" panose="020E0502030303020204" pitchFamily="34" charset="0"/>
          </a:endParaRPr>
        </a:p>
      </dsp:txBody>
      <dsp:txXfrm rot="-5400000">
        <a:off x="1" y="1411357"/>
        <a:ext cx="2822713" cy="1209735"/>
      </dsp:txXfrm>
    </dsp:sp>
    <dsp:sp modelId="{15638D34-7A0A-4E4C-9863-945C24CB2055}">
      <dsp:nvSpPr>
        <dsp:cNvPr id="0" name=""/>
        <dsp:cNvSpPr/>
      </dsp:nvSpPr>
      <dsp:spPr>
        <a:xfrm rot="5400000">
          <a:off x="4390459" y="-1567745"/>
          <a:ext cx="2621091" cy="5756582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1430" rIns="11430" bIns="11430" numCol="1" spcCol="1270" anchor="ctr" anchorCtr="0">
          <a:noAutofit/>
        </a:bodyPr>
        <a:lstStyle/>
        <a:p>
          <a:pPr marL="3429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/>
            </a:buClr>
            <a:buFont typeface="Wingdings" panose="05000000000000000000" pitchFamily="2" charset="2"/>
            <a:buChar char="ü"/>
          </a:pPr>
          <a:r>
            <a:rPr lang="tr-TR" sz="1800" b="1" i="0" u="none" kern="1200">
              <a:solidFill>
                <a:srgbClr val="7030A0"/>
              </a:solidFill>
              <a:latin typeface="Candara" panose="020E0502030303020204" pitchFamily="34" charset="0"/>
            </a:rPr>
            <a:t>Sustainable Finance</a:t>
          </a:r>
          <a:endParaRPr lang="en-BE" sz="1800" b="1" kern="1200">
            <a:solidFill>
              <a:srgbClr val="7030A0"/>
            </a:solidFill>
            <a:latin typeface="Candara" panose="020E0502030303020204" pitchFamily="34" charset="0"/>
          </a:endParaRPr>
        </a:p>
        <a:p>
          <a:pPr marL="3429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/>
            </a:buClr>
            <a:buFont typeface="Wingdings" panose="05000000000000000000" pitchFamily="2" charset="2"/>
            <a:buChar char="ü"/>
          </a:pPr>
          <a:r>
            <a:rPr lang="tr-TR" sz="1800" b="1" i="0" u="none" kern="1200">
              <a:solidFill>
                <a:srgbClr val="7030A0"/>
              </a:solidFill>
              <a:latin typeface="Candara" panose="020E0502030303020204" pitchFamily="34" charset="0"/>
            </a:rPr>
            <a:t>Life Cycle Management</a:t>
          </a:r>
          <a:endParaRPr lang="tr-TR" sz="1800" b="1" kern="1200">
            <a:solidFill>
              <a:srgbClr val="7030A0"/>
            </a:solidFill>
            <a:latin typeface="Candara" panose="020E0502030303020204" pitchFamily="34" charset="0"/>
          </a:endParaRPr>
        </a:p>
        <a:p>
          <a:pPr marL="3429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1"/>
            </a:buClr>
            <a:buFont typeface="Wingdings" panose="05000000000000000000" pitchFamily="2" charset="2"/>
            <a:buChar char="ü"/>
          </a:pPr>
          <a:r>
            <a:rPr lang="en-US" sz="1800" b="1" i="0" u="none" kern="1200" dirty="0">
              <a:solidFill>
                <a:srgbClr val="7030A0"/>
              </a:solidFill>
              <a:latin typeface="Candara" panose="020E0502030303020204" pitchFamily="34" charset="0"/>
            </a:rPr>
            <a:t>Reporting and Metrics for Sustainability</a:t>
          </a:r>
          <a:endParaRPr lang="en-US" sz="1800" b="1" kern="1200" dirty="0">
            <a:solidFill>
              <a:srgbClr val="7030A0"/>
            </a:solidFill>
            <a:latin typeface="Candara" panose="020E0502030303020204" pitchFamily="34" charset="0"/>
          </a:endParaRPr>
        </a:p>
        <a:p>
          <a:pPr marL="17780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None/>
          </a:pPr>
          <a:r>
            <a:rPr lang="en-US" sz="1800" b="0" i="0" u="none" kern="1200">
              <a:latin typeface="Candara" panose="020E0502030303020204" pitchFamily="34" charset="0"/>
            </a:rPr>
            <a:t>avec un </a:t>
          </a:r>
          <a:r>
            <a:rPr lang="en-US" sz="1800" b="0" i="0" u="none" kern="1200" err="1">
              <a:latin typeface="Candara" panose="020E0502030303020204" pitchFamily="34" charset="0"/>
            </a:rPr>
            <a:t>partim</a:t>
          </a:r>
          <a:r>
            <a:rPr lang="en-US" sz="1800" b="0" i="0" u="none" kern="1200">
              <a:latin typeface="Candara" panose="020E0502030303020204" pitchFamily="34" charset="0"/>
            </a:rPr>
            <a:t> </a:t>
          </a:r>
          <a:r>
            <a:rPr lang="en-US" sz="1800" b="0" i="0" u="none" kern="1200" err="1">
              <a:latin typeface="Candara" panose="020E0502030303020204" pitchFamily="34" charset="0"/>
            </a:rPr>
            <a:t>commun</a:t>
          </a:r>
          <a:r>
            <a:rPr lang="en-US" sz="1800" b="0" i="0" u="none" kern="1200">
              <a:latin typeface="Candara" panose="020E0502030303020204" pitchFamily="34" charset="0"/>
            </a:rPr>
            <a:t> </a:t>
          </a:r>
          <a:r>
            <a:rPr lang="fr-BE" sz="1800" b="0" i="0" u="none" kern="1200" noProof="0">
              <a:latin typeface="Candara" panose="020E0502030303020204" pitchFamily="34" charset="0"/>
            </a:rPr>
            <a:t>« </a:t>
          </a:r>
          <a:r>
            <a:rPr lang="en-US" sz="1800" b="0" i="0" u="none" kern="1200">
              <a:latin typeface="Candara" panose="020E0502030303020204" pitchFamily="34" charset="0"/>
            </a:rPr>
            <a:t>Sustainable Business Models: a Serious Game</a:t>
          </a:r>
          <a:r>
            <a:rPr lang="fr-BE" sz="1800" b="0" i="0" u="none" kern="1200" noProof="0">
              <a:latin typeface="Candara" panose="020E0502030303020204" pitchFamily="34" charset="0"/>
            </a:rPr>
            <a:t> »</a:t>
          </a:r>
          <a:endParaRPr lang="fr-BE" sz="1800" b="1" kern="1200" noProof="0">
            <a:solidFill>
              <a:srgbClr val="00707F"/>
            </a:solidFill>
            <a:latin typeface="Candara" panose="020E0502030303020204" pitchFamily="34" charset="0"/>
          </a:endParaRPr>
        </a:p>
      </dsp:txBody>
      <dsp:txXfrm rot="-5400000">
        <a:off x="2822714" y="127951"/>
        <a:ext cx="5628631" cy="236518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05D88-2D21-47D3-B4D5-37C123C256B5}">
      <dsp:nvSpPr>
        <dsp:cNvPr id="0" name=""/>
        <dsp:cNvSpPr/>
      </dsp:nvSpPr>
      <dsp:spPr>
        <a:xfrm>
          <a:off x="904138" y="0"/>
          <a:ext cx="1384724" cy="1384865"/>
        </a:xfrm>
        <a:prstGeom prst="circularArrow">
          <a:avLst>
            <a:gd name="adj1" fmla="val 10980"/>
            <a:gd name="adj2" fmla="val 1142322"/>
            <a:gd name="adj3" fmla="val 4500000"/>
            <a:gd name="adj4" fmla="val 10800000"/>
            <a:gd name="adj5" fmla="val 125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A4363C-40BD-47C7-940F-FC55488FE948}">
      <dsp:nvSpPr>
        <dsp:cNvPr id="0" name=""/>
        <dsp:cNvSpPr/>
      </dsp:nvSpPr>
      <dsp:spPr>
        <a:xfrm>
          <a:off x="1188133" y="432048"/>
          <a:ext cx="772754" cy="386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1 year </a:t>
          </a:r>
          <a:r>
            <a:rPr lang="fr-BE" sz="1800" b="0" kern="1200" dirty="0">
              <a:solidFill>
                <a:schemeClr val="tx1">
                  <a:lumMod val="65000"/>
                  <a:lumOff val="35000"/>
                </a:schemeClr>
              </a:solidFill>
            </a:rPr>
            <a:t>HEC Liège</a:t>
          </a:r>
        </a:p>
      </dsp:txBody>
      <dsp:txXfrm>
        <a:off x="1188133" y="432048"/>
        <a:ext cx="772754" cy="386337"/>
      </dsp:txXfrm>
    </dsp:sp>
    <dsp:sp modelId="{2C6A5614-8FEE-4735-B9D9-7BA06B432ED2}">
      <dsp:nvSpPr>
        <dsp:cNvPr id="0" name=""/>
        <dsp:cNvSpPr/>
      </dsp:nvSpPr>
      <dsp:spPr>
        <a:xfrm>
          <a:off x="519449" y="795810"/>
          <a:ext cx="1384724" cy="1384865"/>
        </a:xfrm>
        <a:prstGeom prst="leftCircularArrow">
          <a:avLst>
            <a:gd name="adj1" fmla="val 10980"/>
            <a:gd name="adj2" fmla="val 1142322"/>
            <a:gd name="adj3" fmla="val 6300000"/>
            <a:gd name="adj4" fmla="val 18900000"/>
            <a:gd name="adj5" fmla="val 125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7CE566-00E2-4C7E-BE09-E7D8EABC924F}">
      <dsp:nvSpPr>
        <dsp:cNvPr id="0" name=""/>
        <dsp:cNvSpPr/>
      </dsp:nvSpPr>
      <dsp:spPr>
        <a:xfrm>
          <a:off x="810092" y="1242138"/>
          <a:ext cx="772754" cy="386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b="1" kern="1200" dirty="0">
              <a:solidFill>
                <a:schemeClr val="tx1">
                  <a:lumMod val="65000"/>
                  <a:lumOff val="35000"/>
                </a:schemeClr>
              </a:solidFill>
            </a:rPr>
            <a:t>1 year </a:t>
          </a:r>
          <a:r>
            <a:rPr lang="fr-BE" sz="1800" kern="1200" dirty="0">
              <a:solidFill>
                <a:schemeClr val="tx1">
                  <a:lumMod val="65000"/>
                  <a:lumOff val="35000"/>
                </a:schemeClr>
              </a:solidFill>
            </a:rPr>
            <a:t> partner University</a:t>
          </a:r>
        </a:p>
      </dsp:txBody>
      <dsp:txXfrm>
        <a:off x="810092" y="1242138"/>
        <a:ext cx="772754" cy="386337"/>
      </dsp:txXfrm>
    </dsp:sp>
    <dsp:sp modelId="{84F5AEDB-C213-4183-AA84-C57AF715C871}">
      <dsp:nvSpPr>
        <dsp:cNvPr id="0" name=""/>
        <dsp:cNvSpPr/>
      </dsp:nvSpPr>
      <dsp:spPr>
        <a:xfrm>
          <a:off x="904138" y="1594559"/>
          <a:ext cx="1384724" cy="1384865"/>
        </a:xfrm>
        <a:prstGeom prst="circularArrow">
          <a:avLst>
            <a:gd name="adj1" fmla="val 10980"/>
            <a:gd name="adj2" fmla="val 1142322"/>
            <a:gd name="adj3" fmla="val 4500000"/>
            <a:gd name="adj4" fmla="val 13500000"/>
            <a:gd name="adj5" fmla="val 125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5ED213-1197-4A62-91E5-918BF5D35B3F}">
      <dsp:nvSpPr>
        <dsp:cNvPr id="0" name=""/>
        <dsp:cNvSpPr/>
      </dsp:nvSpPr>
      <dsp:spPr>
        <a:xfrm>
          <a:off x="1209863" y="2095843"/>
          <a:ext cx="772754" cy="386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BE" sz="1800" kern="1200" dirty="0">
              <a:solidFill>
                <a:schemeClr val="tx1">
                  <a:lumMod val="65000"/>
                  <a:lumOff val="35000"/>
                </a:schemeClr>
              </a:solidFill>
            </a:rPr>
            <a:t>120 ECTS Master</a:t>
          </a:r>
        </a:p>
      </dsp:txBody>
      <dsp:txXfrm>
        <a:off x="1209863" y="2095843"/>
        <a:ext cx="772754" cy="386337"/>
      </dsp:txXfrm>
    </dsp:sp>
    <dsp:sp modelId="{09389D11-01A5-4A73-BD72-4F409528DBCC}">
      <dsp:nvSpPr>
        <dsp:cNvPr id="0" name=""/>
        <dsp:cNvSpPr/>
      </dsp:nvSpPr>
      <dsp:spPr>
        <a:xfrm>
          <a:off x="618154" y="2482180"/>
          <a:ext cx="1189652" cy="1190227"/>
        </a:xfrm>
        <a:prstGeom prst="blockArc">
          <a:avLst>
            <a:gd name="adj1" fmla="val 0"/>
            <a:gd name="adj2" fmla="val 18900000"/>
            <a:gd name="adj3" fmla="val 1274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F06C86-E38F-4A86-8B7A-93D549B7FD62}">
      <dsp:nvSpPr>
        <dsp:cNvPr id="0" name=""/>
        <dsp:cNvSpPr/>
      </dsp:nvSpPr>
      <dsp:spPr>
        <a:xfrm>
          <a:off x="823616" y="2893123"/>
          <a:ext cx="772754" cy="3863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BE" sz="2500" kern="1200"/>
        </a:p>
      </dsp:txBody>
      <dsp:txXfrm>
        <a:off x="823616" y="2893123"/>
        <a:ext cx="772754" cy="3863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layout/CircleArrowProcess">
  <dgm:title val=""/>
  <dgm:desc val=""/>
  <dgm:catLst>
    <dgm:cat type="process" pri="16500"/>
    <dgm:cat type="cycle" pri="16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 val="7"/>
      <dgm:chPref val="7"/>
      <dgm:dir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5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0.1144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Parent1" refType="w" fact="0.2368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0822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6678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5164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  <dgm:constr type="l" for="ch" forName="Accent2" refType="w" fact="0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</dgm:constrLst>
          </dgm:if>
          <dgm:if name="Name6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.1479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Parent1" refType="w" fact="0.2656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Accent3" refType="w" fact="0.185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2" refType="w" fact="0.1183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266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2" refType="w" fact="0.532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1" refType="w" fact="0.680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3" refType="w" fact="0.680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7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.1481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Parent1" refType="w" fact="0.2658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1171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2658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1171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6804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5348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6804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5348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  <dgm:constr type="l" for="ch" forName="Accent4" refType="w" fact="0.038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</dgm:constrLst>
          </dgm:if>
          <dgm:if name="Name8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.1481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186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2658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1171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2658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1171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2658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6804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5348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6804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5348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6804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9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.1481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Parent1" refType="w" fact="0.2658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1171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2658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1171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Child1" refType="w" fact="0.6804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5348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6804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5348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Accent5" refType="w" fact="0.1481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038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5" refType="w" fact="0.2658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1171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5" refType="w" fact="0.6804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5348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0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.1481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.1481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Parent1" refType="w" fact="0.2658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1171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2658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1171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Child1" refType="w" fact="0.6804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5348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6804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5348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Accent5" refType="w" fact="0.1481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186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5" refType="w" fact="0.2658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1171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2658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5" refType="w" fact="0.6804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5348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6804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if>
      <dgm:else name="Name11">
        <dgm:choose name="Name12">
          <dgm:if name="Name13" axis="ch" ptType="node" func="cnt" op="equ" val="1">
            <dgm:alg type="composite">
              <dgm:param type="ar" val="1.5999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l" for="ch" forName="Child1" refType="w" fact="0.625"/>
              <dgm:constr type="t" for="ch" forName="Child1" refType="h" fact="0.2981"/>
              <dgm:constr type="w" for="ch" forName="Child1" refType="w" fact="0.375"/>
              <dgm:constr type="h" for="ch" forName="Child1" refType="h" fact="0.4001"/>
              <dgm:constr type="l" for="ch" forName="Accent1" refType="w" fact="0"/>
              <dgm:constr type="t" for="ch" forName="Accent1" refType="h" fact="0"/>
              <dgm:constr type="w" for="ch" forName="Accent1" refType="w" fact="0.6249"/>
              <dgm:constr type="h" for="ch" forName="Accent1" refType="h"/>
              <dgm:constr type="l" for="ch" forName="Parent1" refType="w" fact="0.138"/>
              <dgm:constr type="t" for="ch" forName="Parent1" refType="h" fact="0.362"/>
              <dgm:constr type="w" for="ch" forName="Parent1" refType="w" fact="0.3487"/>
              <dgm:constr type="h" for="ch" forName="Parent1" refType="h" fact="0.2789"/>
            </dgm:constrLst>
          </dgm:if>
          <dgm:if name="Name14" axis="ch" ptType="node" func="cnt" op="equ" val="2">
            <dgm:alg type="composite">
              <dgm:param type="ar" val="1.2026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Parent2" refType="primFontSz" refFor="des" refForName="Parent1" op="equ"/>
              <dgm:constr type="primFontSz" for="des" forName="Child2" refType="primFontSz" refFor="des" refForName="Child1" op="equ"/>
              <dgm:constr type="l" for="ch" forName="Accent1" refType="w" fact="-0.0407"/>
              <dgm:constr type="t" for="ch" forName="Accent1" refType="h" fact="0"/>
              <dgm:constr type="w" for="ch" forName="Accent1" refType="w" fact="0.5542"/>
              <dgm:constr type="h" for="ch" forName="Accent1" refType="h" fact="0.6665"/>
              <dgm:constr type="l" for="ch" forName="Accent2" refType="w" fact="0.1533"/>
              <dgm:constr type="t" for="ch" forName="Accent2" refType="h" fact="0.4272"/>
              <dgm:constr type="w" for="ch" forName="Accent2" refType="w" fact="0.4761"/>
              <dgm:constr type="h" for="ch" forName="Accent2" refType="h" fact="0.5728"/>
              <dgm:constr type="l" for="ch" forName="Parent1" refType="w" fact="0.0822"/>
              <dgm:constr type="t" for="ch" forName="Parent1" refType="h" fact="0.2413"/>
              <dgm:constr type="w" for="ch" forName="Parent1" refType="w" fact="0.3092"/>
              <dgm:constr type="h" for="ch" forName="Parent1" refType="h" fact="0.1859"/>
              <dgm:constr type="l" for="ch" forName="Parent2" refType="w" fact="0.2368"/>
              <dgm:constr type="t" for="ch" forName="Parent2" refType="h" fact="0.625"/>
              <dgm:constr type="w" for="ch" forName="Parent2" refType="w" fact="0.3092"/>
              <dgm:constr type="h" for="ch" forName="Parent2" refType="h" fact="0.1859"/>
              <dgm:constr type="l" for="ch" forName="Child1" refType="w" fact="0.5164"/>
              <dgm:constr type="t" for="ch" forName="Child1" refType="h" fact="0.1978"/>
              <dgm:constr type="w" for="ch" forName="Child1" refType="w" fact="0.3322"/>
              <dgm:constr type="h" for="ch" forName="Child1" refType="h" fact="0.265"/>
              <dgm:constr type="l" for="ch" forName="Child2" refType="w" fact="0.6678"/>
              <dgm:constr type="t" for="ch" forName="Child2" refType="h" fact="0.5855"/>
              <dgm:constr type="w" for="ch" forName="Child2" refType="w" fact="0.3322"/>
              <dgm:constr type="h" for="ch" forName="Child2" refType="h" fact="0.265"/>
            </dgm:constrLst>
          </dgm:if>
          <dgm:if name="Name15" axis="ch" ptType="node" func="cnt" op="equ" val="3">
            <dgm:alg type="composite">
              <dgm:param type="ar" val="0.9039"/>
            </dgm:alg>
            <dgm:shape xmlns:r="http://schemas.openxmlformats.org/officeDocument/2006/relationships" r:blip="">
              <dgm:adjLst/>
            </dgm:shape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25"/>
              <dgm:constr type="h" for="ch" forName="Accent1" refType="h" fact="0.4814"/>
              <dgm:constr type="l" for="ch" forName="Accent2" refType="w" fact="0.1479"/>
              <dgm:constr type="t" for="ch" forName="Accent2" refType="h" fact="0.2766"/>
              <dgm:constr type="w" for="ch" forName="Accent2" refType="w" fact="0.5325"/>
              <dgm:constr type="h" for="ch" forName="Accent2" refType="h" fact="0.4814"/>
              <dgm:constr type="l" for="ch" forName="Accent3" refType="w" fact="0.0378"/>
              <dgm:constr type="t" for="ch" forName="Accent3" refType="h" fact="0.5863"/>
              <dgm:constr type="w" for="ch" forName="Accent3" refType="w" fact="0.4575"/>
              <dgm:constr type="h" for="ch" forName="Accent3" refType="h" fact="0.4137"/>
              <dgm:constr type="l" for="ch" forName="Parent1" refType="w" fact="0.1183"/>
              <dgm:constr type="t" for="ch" forName="Parent1" refType="h" fact="0.1738"/>
              <dgm:constr type="w" for="ch" forName="Parent1" refType="w" fact="0.2959"/>
              <dgm:constr type="h" for="ch" forName="Parent1" refType="h" fact="0.1337"/>
              <dgm:constr type="l" for="ch" forName="Parent2" refType="w" fact="0.2656"/>
              <dgm:constr type="t" for="ch" forName="Parent2" refType="h" fact="0.452"/>
              <dgm:constr type="w" for="ch" forName="Parent2" refType="w" fact="0.2959"/>
              <dgm:constr type="h" for="ch" forName="Parent2" refType="h" fact="0.1337"/>
              <dgm:constr type="l" for="ch" forName="Parent3" refType="w" fact="0.1183"/>
              <dgm:constr type="t" for="ch" forName="Parent3" refType="h" fact="0.7306"/>
              <dgm:constr type="w" for="ch" forName="Parent3" refType="w" fact="0.2959"/>
              <dgm:constr type="h" for="ch" forName="Parent3" refType="h" fact="0.1337"/>
              <dgm:constr type="l" for="ch" forName="Child1" refType="w" fact="0.5325"/>
              <dgm:constr type="t" for="ch" forName="Child1" refType="h" fact="0.1435"/>
              <dgm:constr type="w" for="ch" forName="Child1" refType="w" fact="0.3195"/>
              <dgm:constr type="h" for="ch" forName="Child1" refType="h" fact="0.1926"/>
              <dgm:constr type="l" for="ch" forName="Child2" refType="w" fact="0.6805"/>
              <dgm:constr type="t" for="ch" forName="Child2" refType="h" fact="0.4217"/>
              <dgm:constr type="w" for="ch" forName="Child2" refType="w" fact="0.3195"/>
              <dgm:constr type="h" for="ch" forName="Child2" refType="h" fact="0.1926"/>
              <dgm:constr type="l" for="ch" forName="Child3" refType="w" fact="0.5325"/>
              <dgm:constr type="t" for="ch" forName="Child3" refType="h" fact="0.6998"/>
              <dgm:constr type="w" for="ch" forName="Child3" refType="w" fact="0.3195"/>
              <dgm:constr type="h" for="ch" forName="Child3" refType="h" fact="0.1926"/>
            </dgm:constrLst>
          </dgm:if>
          <dgm:if name="Name16" axis="ch" ptType="node" func="cnt" op="equ" val="4">
            <dgm:alg type="composite">
              <dgm:param type="ar" val="0.7073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771"/>
              <dgm:constr type="l" for="ch" forName="Accent2" refType="w" fact="0.1481"/>
              <dgm:constr type="t" for="ch" forName="Accent2" refType="h" fact="0.2167"/>
              <dgm:constr type="w" for="ch" forName="Accent2" refType="w" fact="0.5331"/>
              <dgm:constr type="h" for="ch" forName="Accent2" refType="h" fact="0.3771"/>
              <dgm:constr type="l" for="ch" forName="Accent3" refType="w" fact="0"/>
              <dgm:constr type="t" for="ch" forName="Accent3" refType="h" fact="0.4342"/>
              <dgm:constr type="w" for="ch" forName="Accent3" refType="w" fact="0.5331"/>
              <dgm:constr type="h" for="ch" forName="Accent3" refType="h" fact="0.3771"/>
              <dgm:constr type="l" for="ch" forName="Accent4" refType="w" fact="0.186"/>
              <dgm:constr type="t" for="ch" forName="Accent4" refType="h" fact="0.6759"/>
              <dgm:constr type="w" for="ch" forName="Accent4" refType="w" fact="0.458"/>
              <dgm:constr type="h" for="ch" forName="Accent4" refType="h" fact="0.3241"/>
              <dgm:constr type="l" for="ch" forName="Parent1" refType="w" fact="0.1171"/>
              <dgm:constr type="t" for="ch" forName="Parent1" refType="h" fact="0.1365"/>
              <dgm:constr type="w" for="ch" forName="Parent1" refType="w" fact="0.2975"/>
              <dgm:constr type="h" for="ch" forName="Parent1" refType="h" fact="0.1052"/>
              <dgm:constr type="l" for="ch" forName="Parent2" refType="w" fact="0.2658"/>
              <dgm:constr type="t" for="ch" forName="Parent2" refType="h" fact="0.3536"/>
              <dgm:constr type="w" for="ch" forName="Parent2" refType="w" fact="0.2975"/>
              <dgm:constr type="h" for="ch" forName="Parent2" refType="h" fact="0.1052"/>
              <dgm:constr type="l" for="ch" forName="Parent3" refType="w" fact="0.1171"/>
              <dgm:constr type="t" for="ch" forName="Parent3" refType="h" fact="0.5707"/>
              <dgm:constr type="w" for="ch" forName="Parent3" refType="w" fact="0.2975"/>
              <dgm:constr type="h" for="ch" forName="Parent3" refType="h" fact="0.1052"/>
              <dgm:constr type="l" for="ch" forName="Parent4" refType="w" fact="0.2658"/>
              <dgm:constr type="t" for="ch" forName="Parent4" refType="h" fact="0.7878"/>
              <dgm:constr type="w" for="ch" forName="Parent4" refType="w" fact="0.2975"/>
              <dgm:constr type="h" for="ch" forName="Parent4" refType="h" fact="0.1052"/>
              <dgm:constr type="l" for="ch" forName="Child1" refType="w" fact="0.5348"/>
              <dgm:constr type="t" for="ch" forName="Child1" refType="h" fact="0.1119"/>
              <dgm:constr type="w" for="ch" forName="Child1" refType="w" fact="0.3196"/>
              <dgm:constr type="h" for="ch" forName="Child1" refType="h" fact="0.15"/>
              <dgm:constr type="l" for="ch" forName="Child2" refType="w" fact="0.6804"/>
              <dgm:constr type="t" for="ch" forName="Child2" refType="h" fact="0.3312"/>
              <dgm:constr type="w" for="ch" forName="Child2" refType="w" fact="0.3196"/>
              <dgm:constr type="h" for="ch" forName="Child2" refType="h" fact="0.15"/>
              <dgm:constr type="l" for="ch" forName="Child3" refType="w" fact="0.5348"/>
              <dgm:constr type="t" for="ch" forName="Child3" refType="h" fact="0.5461"/>
              <dgm:constr type="w" for="ch" forName="Child3" refType="w" fact="0.3196"/>
              <dgm:constr type="h" for="ch" forName="Child3" refType="h" fact="0.15"/>
              <dgm:constr type="l" for="ch" forName="Child4" refType="w" fact="0.6804"/>
              <dgm:constr type="t" for="ch" forName="Child4" refType="h" fact="0.7632"/>
              <dgm:constr type="w" for="ch" forName="Child4" refType="w" fact="0.3196"/>
              <dgm:constr type="h" for="ch" forName="Child4" refType="h" fact="0.15"/>
            </dgm:constrLst>
          </dgm:if>
          <dgm:if name="Name17" axis="ch" ptType="node" func="cnt" op="equ" val="5">
            <dgm:alg type="composite">
              <dgm:param type="ar" val="0.581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3098"/>
              <dgm:constr type="l" for="ch" forName="Accent2" refType="w" fact="0.1481"/>
              <dgm:constr type="t" for="ch" forName="Accent2" refType="h" fact="0.178"/>
              <dgm:constr type="w" for="ch" forName="Accent2" refType="w" fact="0.5331"/>
              <dgm:constr type="h" for="ch" forName="Accent2" refType="h" fact="0.3098"/>
              <dgm:constr type="l" for="ch" forName="Accent3" refType="w" fact="0"/>
              <dgm:constr type="t" for="ch" forName="Accent3" refType="h" fact="0.3568"/>
              <dgm:constr type="w" for="ch" forName="Accent3" refType="w" fact="0.5331"/>
              <dgm:constr type="h" for="ch" forName="Accent3" refType="h" fact="0.3098"/>
              <dgm:constr type="l" for="ch" forName="Accent4" refType="w" fact="0.1481"/>
              <dgm:constr type="t" for="ch" forName="Accent4" refType="h" fact="0.5351"/>
              <dgm:constr type="w" for="ch" forName="Accent4" refType="w" fact="0.5331"/>
              <dgm:constr type="h" for="ch" forName="Accent4" refType="h" fact="0.3098"/>
              <dgm:constr type="l" for="ch" forName="Accent5" refType="w" fact="0.0378"/>
              <dgm:constr type="t" for="ch" forName="Accent5" refType="h" fact="0.7337"/>
              <dgm:constr type="w" for="ch" forName="Accent5" refType="w" fact="0.458"/>
              <dgm:constr type="h" for="ch" forName="Accent5" refType="h" fact="0.2663"/>
              <dgm:constr type="l" for="ch" forName="Parent1" refType="w" fact="0.1171"/>
              <dgm:constr type="t" for="ch" forName="Parent1" refType="h" fact="0.1122"/>
              <dgm:constr type="w" for="ch" forName="Parent1" refType="w" fact="0.2975"/>
              <dgm:constr type="h" for="ch" forName="Parent1" refType="h" fact="0.0864"/>
              <dgm:constr type="l" for="ch" forName="Parent2" refType="w" fact="0.2658"/>
              <dgm:constr type="t" for="ch" forName="Parent2" refType="h" fact="0.2906"/>
              <dgm:constr type="w" for="ch" forName="Parent2" refType="w" fact="0.2975"/>
              <dgm:constr type="h" for="ch" forName="Parent2" refType="h" fact="0.0864"/>
              <dgm:constr type="l" for="ch" forName="Parent3" refType="w" fact="0.1171"/>
              <dgm:constr type="t" for="ch" forName="Parent3" refType="h" fact="0.4689"/>
              <dgm:constr type="w" for="ch" forName="Parent3" refType="w" fact="0.2975"/>
              <dgm:constr type="h" for="ch" forName="Parent3" refType="h" fact="0.0864"/>
              <dgm:constr type="l" for="ch" forName="Parent4" refType="w" fact="0.2658"/>
              <dgm:constr type="t" for="ch" forName="Parent4" refType="h" fact="0.6473"/>
              <dgm:constr type="w" for="ch" forName="Parent4" refType="w" fact="0.2975"/>
              <dgm:constr type="h" for="ch" forName="Parent4" refType="h" fact="0.0864"/>
              <dgm:constr type="l" for="ch" forName="Parent5" refType="w" fact="0.1171"/>
              <dgm:constr type="t" for="ch" forName="Parent5" refType="h" fact="0.8257"/>
              <dgm:constr type="w" for="ch" forName="Parent5" refType="w" fact="0.2975"/>
              <dgm:constr type="h" for="ch" forName="Parent5" refType="h" fact="0.0864"/>
              <dgm:constr type="l" for="ch" forName="Child1" refType="w" fact="0.5348"/>
              <dgm:constr type="t" for="ch" forName="Child1" refType="h" fact="0.0919"/>
              <dgm:constr type="w" for="ch" forName="Child1" refType="w" fact="0.3196"/>
              <dgm:constr type="h" for="ch" forName="Child1" refType="h" fact="0.1232"/>
              <dgm:constr type="l" for="ch" forName="Child2" refType="w" fact="0.6804"/>
              <dgm:constr type="t" for="ch" forName="Child2" refType="h" fact="0.2722"/>
              <dgm:constr type="w" for="ch" forName="Child2" refType="w" fact="0.3196"/>
              <dgm:constr type="h" for="ch" forName="Child2" refType="h" fact="0.1232"/>
              <dgm:constr type="l" for="ch" forName="Child3" refType="w" fact="0.5348"/>
              <dgm:constr type="t" for="ch" forName="Child3" refType="h" fact="0.4487"/>
              <dgm:constr type="w" for="ch" forName="Child3" refType="w" fact="0.3196"/>
              <dgm:constr type="h" for="ch" forName="Child3" refType="h" fact="0.1232"/>
              <dgm:constr type="l" for="ch" forName="Child4" refType="w" fact="0.6804"/>
              <dgm:constr type="t" for="ch" forName="Child4" refType="h" fact="0.6271"/>
              <dgm:constr type="w" for="ch" forName="Child4" refType="w" fact="0.3196"/>
              <dgm:constr type="h" for="ch" forName="Child4" refType="h" fact="0.1232"/>
              <dgm:constr type="l" for="ch" forName="Child5" refType="w" fact="0.5348"/>
              <dgm:constr type="t" for="ch" forName="Child5" refType="h" fact="0.8073"/>
              <dgm:constr type="w" for="ch" forName="Child5" refType="w" fact="0.3196"/>
              <dgm:constr type="h" for="ch" forName="Child5" refType="h" fact="0.1232"/>
            </dgm:constrLst>
          </dgm:if>
          <dgm:if name="Name18" axis="ch" ptType="node" func="cnt" op="equ" val="6">
            <dgm:alg type="composite">
              <dgm:param type="ar" val="0.4931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629"/>
              <dgm:constr type="l" for="ch" forName="Accent2" refType="w" fact="0.1481"/>
              <dgm:constr type="t" for="ch" forName="Accent2" refType="h" fact="0.1511"/>
              <dgm:constr type="w" for="ch" forName="Accent2" refType="w" fact="0.5331"/>
              <dgm:constr type="h" for="ch" forName="Accent2" refType="h" fact="0.2629"/>
              <dgm:constr type="l" for="ch" forName="Accent3" refType="w" fact="0"/>
              <dgm:constr type="t" for="ch" forName="Accent3" refType="h" fact="0.3027"/>
              <dgm:constr type="w" for="ch" forName="Accent3" refType="w" fact="0.5331"/>
              <dgm:constr type="h" for="ch" forName="Accent3" refType="h" fact="0.2629"/>
              <dgm:constr type="l" for="ch" forName="Accent4" refType="w" fact="0.1481"/>
              <dgm:constr type="t" for="ch" forName="Accent4" refType="h" fact="0.4541"/>
              <dgm:constr type="w" for="ch" forName="Accent4" refType="w" fact="0.5331"/>
              <dgm:constr type="h" for="ch" forName="Accent4" refType="h" fact="0.2629"/>
              <dgm:constr type="l" for="ch" forName="Accent5" refType="w" fact="0"/>
              <dgm:constr type="t" for="ch" forName="Accent5" refType="h" fact="0.6053"/>
              <dgm:constr type="w" for="ch" forName="Accent5" refType="w" fact="0.5331"/>
              <dgm:constr type="h" for="ch" forName="Accent5" refType="h" fact="0.2629"/>
              <dgm:constr type="l" for="ch" forName="Accent6" refType="w" fact="0.186"/>
              <dgm:constr type="t" for="ch" forName="Accent6" refType="h" fact="0.774"/>
              <dgm:constr type="w" for="ch" forName="Accent6" refType="w" fact="0.458"/>
              <dgm:constr type="h" for="ch" forName="Accent6" refType="h" fact="0.226"/>
              <dgm:constr type="l" for="ch" forName="Parent1" refType="w" fact="0.1171"/>
              <dgm:constr type="t" for="ch" forName="Parent1" refType="h" fact="0.0952"/>
              <dgm:constr type="w" for="ch" forName="Parent1" refType="w" fact="0.2975"/>
              <dgm:constr type="h" for="ch" forName="Parent1" refType="h" fact="0.0733"/>
              <dgm:constr type="l" for="ch" forName="Parent2" refType="w" fact="0.2658"/>
              <dgm:constr type="t" for="ch" forName="Parent2" refType="h" fact="0.2466"/>
              <dgm:constr type="w" for="ch" forName="Parent2" refType="w" fact="0.2975"/>
              <dgm:constr type="h" for="ch" forName="Parent2" refType="h" fact="0.0733"/>
              <dgm:constr type="l" for="ch" forName="Parent3" refType="w" fact="0.1171"/>
              <dgm:constr type="t" for="ch" forName="Parent3" refType="h" fact="0.3979"/>
              <dgm:constr type="w" for="ch" forName="Parent3" refType="w" fact="0.2975"/>
              <dgm:constr type="h" for="ch" forName="Parent3" refType="h" fact="0.0733"/>
              <dgm:constr type="l" for="ch" forName="Parent4" refType="w" fact="0.2658"/>
              <dgm:constr type="t" for="ch" forName="Parent4" refType="h" fact="0.5493"/>
              <dgm:constr type="w" for="ch" forName="Parent4" refType="w" fact="0.2975"/>
              <dgm:constr type="h" for="ch" forName="Parent4" refType="h" fact="0.0733"/>
              <dgm:constr type="l" for="ch" forName="Parent5" refType="w" fact="0.1171"/>
              <dgm:constr type="t" for="ch" forName="Parent5" refType="h" fact="0.7005"/>
              <dgm:constr type="w" for="ch" forName="Parent5" refType="w" fact="0.2975"/>
              <dgm:constr type="h" for="ch" forName="Parent5" refType="h" fact="0.0733"/>
              <dgm:constr type="l" for="ch" forName="Parent6" refType="w" fact="0.2658"/>
              <dgm:constr type="t" for="ch" forName="Parent6" refType="h" fact="0.8519"/>
              <dgm:constr type="w" for="ch" forName="Parent6" refType="w" fact="0.2975"/>
              <dgm:constr type="h" for="ch" forName="Parent6" refType="h" fact="0.0733"/>
              <dgm:constr type="l" for="ch" forName="Child1" refType="w" fact="0.5348"/>
              <dgm:constr type="t" for="ch" forName="Child1" refType="h" fact="0.078"/>
              <dgm:constr type="w" for="ch" forName="Child1" refType="w" fact="0.3196"/>
              <dgm:constr type="h" for="ch" forName="Child1" refType="h" fact="0.1046"/>
              <dgm:constr type="l" for="ch" forName="Child2" refType="w" fact="0.6804"/>
              <dgm:constr type="t" for="ch" forName="Child2" refType="h" fact="0.231"/>
              <dgm:constr type="w" for="ch" forName="Child2" refType="w" fact="0.3196"/>
              <dgm:constr type="h" for="ch" forName="Child2" refType="h" fact="0.1046"/>
              <dgm:constr type="l" for="ch" forName="Child3" refType="w" fact="0.5348"/>
              <dgm:constr type="t" for="ch" forName="Child3" refType="h" fact="0.3808"/>
              <dgm:constr type="w" for="ch" forName="Child3" refType="w" fact="0.3196"/>
              <dgm:constr type="h" for="ch" forName="Child3" refType="h" fact="0.1046"/>
              <dgm:constr type="l" for="ch" forName="Child4" refType="w" fact="0.6804"/>
              <dgm:constr type="t" for="ch" forName="Child4" refType="h" fact="0.5322"/>
              <dgm:constr type="w" for="ch" forName="Child4" refType="w" fact="0.3196"/>
              <dgm:constr type="h" for="ch" forName="Child4" refType="h" fact="0.1046"/>
              <dgm:constr type="l" for="ch" forName="Child5" refType="w" fact="0.5348"/>
              <dgm:constr type="t" for="ch" forName="Child5" refType="h" fact="0.6833"/>
              <dgm:constr type="w" for="ch" forName="Child5" refType="w" fact="0.3196"/>
              <dgm:constr type="h" for="ch" forName="Child5" refType="h" fact="0.1046"/>
              <dgm:constr type="l" for="ch" forName="Child6" refType="w" fact="0.6804"/>
              <dgm:constr type="t" for="ch" forName="Child6" refType="h" fact="0.8347"/>
              <dgm:constr type="w" for="ch" forName="Child6" refType="w" fact="0.3196"/>
              <dgm:constr type="h" for="ch" forName="Child6" refType="h" fact="0.1046"/>
            </dgm:constrLst>
          </dgm:if>
          <dgm:else name="Name19">
            <dgm:alg type="composite">
              <dgm:param type="ar" val="0.4284"/>
            </dgm:alg>
            <dgm:constrLst>
              <dgm:constr type="primFontSz" for="des" forName="Child1" val="65"/>
              <dgm:constr type="primFontSz" for="des" forName="Parent1" val="65"/>
              <dgm:constr type="primFontSz" for="des" forName="Child1" refType="primFontSz" refFor="des" refForName="Parent1" op="lte"/>
              <dgm:constr type="primFontSz" for="des" forName="Child2" refType="primFontSz" refFor="des" refForName="Parent1" op="lte"/>
              <dgm:constr type="primFontSz" for="des" forName="Child3" refType="primFontSz" refFor="des" refForName="Parent1" op="lte"/>
              <dgm:constr type="primFontSz" for="des" forName="Child4" refType="primFontSz" refFor="des" refForName="Parent1" op="lte"/>
              <dgm:constr type="primFontSz" for="des" forName="Child5" refType="primFontSz" refFor="des" refForName="Parent1" op="lte"/>
              <dgm:constr type="primFontSz" for="des" forName="Child6" refType="primFontSz" refFor="des" refForName="Parent1" op="lte"/>
              <dgm:constr type="primFontSz" for="des" forName="Child7" refType="primFontSz" refFor="des" refForName="Parent1" op="lte"/>
              <dgm:constr type="primFontSz" for="des" forName="Child1" refType="primFontSz" refFor="des" refForName="Parent2" op="lte"/>
              <dgm:constr type="primFontSz" for="des" forName="Child2" refType="primFontSz" refFor="des" refForName="Parent2" op="lte"/>
              <dgm:constr type="primFontSz" for="des" forName="Child3" refType="primFontSz" refFor="des" refForName="Parent2" op="lte"/>
              <dgm:constr type="primFontSz" for="des" forName="Child4" refType="primFontSz" refFor="des" refForName="Parent2" op="lte"/>
              <dgm:constr type="primFontSz" for="des" forName="Child5" refType="primFontSz" refFor="des" refForName="Parent2" op="lte"/>
              <dgm:constr type="primFontSz" for="des" forName="Child6" refType="primFontSz" refFor="des" refForName="Parent2" op="lte"/>
              <dgm:constr type="primFontSz" for="des" forName="Child7" refType="primFontSz" refFor="des" refForName="Parent2" op="lte"/>
              <dgm:constr type="primFontSz" for="des" forName="Child1" refType="primFontSz" refFor="des" refForName="Parent3" op="lte"/>
              <dgm:constr type="primFontSz" for="des" forName="Child2" refType="primFontSz" refFor="des" refForName="Parent3" op="lte"/>
              <dgm:constr type="primFontSz" for="des" forName="Child3" refType="primFontSz" refFor="des" refForName="Parent3" op="lte"/>
              <dgm:constr type="primFontSz" for="des" forName="Child4" refType="primFontSz" refFor="des" refForName="Parent3" op="lte"/>
              <dgm:constr type="primFontSz" for="des" forName="Child5" refType="primFontSz" refFor="des" refForName="Parent3" op="lte"/>
              <dgm:constr type="primFontSz" for="des" forName="Child6" refType="primFontSz" refFor="des" refForName="Parent3" op="lte"/>
              <dgm:constr type="primFontSz" for="des" forName="Child7" refType="primFontSz" refFor="des" refForName="Parent3" op="lte"/>
              <dgm:constr type="primFontSz" for="des" forName="Child1" refType="primFontSz" refFor="des" refForName="Parent4" op="lte"/>
              <dgm:constr type="primFontSz" for="des" forName="Child2" refType="primFontSz" refFor="des" refForName="Parent4" op="lte"/>
              <dgm:constr type="primFontSz" for="des" forName="Child3" refType="primFontSz" refFor="des" refForName="Parent4" op="lte"/>
              <dgm:constr type="primFontSz" for="des" forName="Child4" refType="primFontSz" refFor="des" refForName="Parent4" op="lte"/>
              <dgm:constr type="primFontSz" for="des" forName="Child5" refType="primFontSz" refFor="des" refForName="Parent4" op="lte"/>
              <dgm:constr type="primFontSz" for="des" forName="Child6" refType="primFontSz" refFor="des" refForName="Parent4" op="lte"/>
              <dgm:constr type="primFontSz" for="des" forName="Child7" refType="primFontSz" refFor="des" refForName="Parent4" op="lte"/>
              <dgm:constr type="primFontSz" for="des" forName="Child1" refType="primFontSz" refFor="des" refForName="Parent5" op="lte"/>
              <dgm:constr type="primFontSz" for="des" forName="Child2" refType="primFontSz" refFor="des" refForName="Parent5" op="lte"/>
              <dgm:constr type="primFontSz" for="des" forName="Child3" refType="primFontSz" refFor="des" refForName="Parent5" op="lte"/>
              <dgm:constr type="primFontSz" for="des" forName="Child4" refType="primFontSz" refFor="des" refForName="Parent5" op="lte"/>
              <dgm:constr type="primFontSz" for="des" forName="Child5" refType="primFontSz" refFor="des" refForName="Parent5" op="lte"/>
              <dgm:constr type="primFontSz" for="des" forName="Child6" refType="primFontSz" refFor="des" refForName="Parent5" op="lte"/>
              <dgm:constr type="primFontSz" for="des" forName="Child7" refType="primFontSz" refFor="des" refForName="Parent5" op="lte"/>
              <dgm:constr type="primFontSz" for="des" forName="Child1" refType="primFontSz" refFor="des" refForName="Parent6" op="lte"/>
              <dgm:constr type="primFontSz" for="des" forName="Child2" refType="primFontSz" refFor="des" refForName="Parent6" op="lte"/>
              <dgm:constr type="primFontSz" for="des" forName="Child3" refType="primFontSz" refFor="des" refForName="Parent6" op="lte"/>
              <dgm:constr type="primFontSz" for="des" forName="Child4" refType="primFontSz" refFor="des" refForName="Parent6" op="lte"/>
              <dgm:constr type="primFontSz" for="des" forName="Child5" refType="primFontSz" refFor="des" refForName="Parent6" op="lte"/>
              <dgm:constr type="primFontSz" for="des" forName="Child6" refType="primFontSz" refFor="des" refForName="Parent6" op="lte"/>
              <dgm:constr type="primFontSz" for="des" forName="Child7" refType="primFontSz" refFor="des" refForName="Parent6" op="lte"/>
              <dgm:constr type="primFontSz" for="des" forName="Child1" refType="primFontSz" refFor="des" refForName="Parent7" op="lte"/>
              <dgm:constr type="primFontSz" for="des" forName="Child2" refType="primFontSz" refFor="des" refForName="Parent7" op="lte"/>
              <dgm:constr type="primFontSz" for="des" forName="Child3" refType="primFontSz" refFor="des" refForName="Parent7" op="lte"/>
              <dgm:constr type="primFontSz" for="des" forName="Child4" refType="primFontSz" refFor="des" refForName="Parent7" op="lte"/>
              <dgm:constr type="primFontSz" for="des" forName="Child5" refType="primFontSz" refFor="des" refForName="Parent7" op="lte"/>
              <dgm:constr type="primFontSz" for="des" forName="Child6" refType="primFontSz" refFor="des" refForName="Parent7" op="lte"/>
              <dgm:constr type="primFontSz" for="des" forName="Child7" refType="primFontSz" refFor="des" refForName="Parent7" op="lte"/>
              <dgm:constr type="primFontSz" for="des" forName="Parent2" refType="primFontSz" refFor="des" refForName="Parent1" op="equ"/>
              <dgm:constr type="primFontSz" for="des" forName="Parent3" refType="primFontSz" refFor="des" refForName="Parent1" op="equ"/>
              <dgm:constr type="primFontSz" for="des" forName="Parent4" refType="primFontSz" refFor="des" refForName="Parent1" op="equ"/>
              <dgm:constr type="primFontSz" for="des" forName="Parent5" refType="primFontSz" refFor="des" refForName="Parent1" op="equ"/>
              <dgm:constr type="primFontSz" for="des" forName="Parent6" refType="primFontSz" refFor="des" refForName="Parent1" op="equ"/>
              <dgm:constr type="primFontSz" for="des" forName="Parent7" refType="primFontSz" refFor="des" refForName="Parent1" op="equ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l" for="ch" forName="Accent1" refType="w" fact="0"/>
              <dgm:constr type="t" for="ch" forName="Accent1" refType="h" fact="0"/>
              <dgm:constr type="w" for="ch" forName="Accent1" refType="w" fact="0.5331"/>
              <dgm:constr type="h" for="ch" forName="Accent1" refType="h" fact="0.2284"/>
              <dgm:constr type="l" for="ch" forName="Accent2" refType="w" fact="0.1481"/>
              <dgm:constr type="t" for="ch" forName="Accent2" refType="h" fact="0.1312"/>
              <dgm:constr type="w" for="ch" forName="Accent2" refType="w" fact="0.5331"/>
              <dgm:constr type="h" for="ch" forName="Accent2" refType="h" fact="0.2284"/>
              <dgm:constr type="l" for="ch" forName="Accent3" refType="w" fact="0"/>
              <dgm:constr type="t" for="ch" forName="Accent3" refType="h" fact="0.263"/>
              <dgm:constr type="w" for="ch" forName="Accent3" refType="w" fact="0.5331"/>
              <dgm:constr type="h" for="ch" forName="Accent3" refType="h" fact="0.2284"/>
              <dgm:constr type="l" for="ch" forName="Accent4" refType="w" fact="0.1481"/>
              <dgm:constr type="t" for="ch" forName="Accent4" refType="h" fact="0.3945"/>
              <dgm:constr type="w" for="ch" forName="Accent4" refType="w" fact="0.5331"/>
              <dgm:constr type="h" for="ch" forName="Accent4" refType="h" fact="0.2284"/>
              <dgm:constr type="l" for="ch" forName="Accent5" refType="w" fact="0"/>
              <dgm:constr type="t" for="ch" forName="Accent5" refType="h" fact="0.5258"/>
              <dgm:constr type="w" for="ch" forName="Accent5" refType="w" fact="0.5331"/>
              <dgm:constr type="h" for="ch" forName="Accent5" refType="h" fact="0.2284"/>
              <dgm:constr type="l" for="ch" forName="Accent6" refType="w" fact="0.1481"/>
              <dgm:constr type="t" for="ch" forName="Accent6" refType="h" fact="0.6573"/>
              <dgm:constr type="w" for="ch" forName="Accent6" refType="w" fact="0.5331"/>
              <dgm:constr type="h" for="ch" forName="Accent6" refType="h" fact="0.2284"/>
              <dgm:constr type="l" for="ch" forName="Accent7" refType="w" fact="0.0378"/>
              <dgm:constr type="t" for="ch" forName="Accent7" refType="h" fact="0.8037"/>
              <dgm:constr type="w" for="ch" forName="Accent7" refType="w" fact="0.458"/>
              <dgm:constr type="h" for="ch" forName="Accent7" refType="h" fact="0.1963"/>
              <dgm:constr type="l" for="ch" forName="Parent1" refType="w" fact="0.1171"/>
              <dgm:constr type="t" for="ch" forName="Parent1" refType="h" fact="0.0827"/>
              <dgm:constr type="w" for="ch" forName="Parent1" refType="w" fact="0.2975"/>
              <dgm:constr type="h" for="ch" forName="Parent1" refType="h" fact="0.0637"/>
              <dgm:constr type="l" for="ch" forName="Parent2" refType="w" fact="0.2658"/>
              <dgm:constr type="t" for="ch" forName="Parent2" refType="h" fact="0.2142"/>
              <dgm:constr type="w" for="ch" forName="Parent2" refType="w" fact="0.2975"/>
              <dgm:constr type="h" for="ch" forName="Parent2" refType="h" fact="0.0637"/>
              <dgm:constr type="l" for="ch" forName="Parent3" refType="w" fact="0.1171"/>
              <dgm:constr type="t" for="ch" forName="Parent3" refType="h" fact="0.3457"/>
              <dgm:constr type="w" for="ch" forName="Parent3" refType="w" fact="0.2975"/>
              <dgm:constr type="h" for="ch" forName="Parent3" refType="h" fact="0.0637"/>
              <dgm:constr type="l" for="ch" forName="Parent4" refType="w" fact="0.2658"/>
              <dgm:constr type="t" for="ch" forName="Parent4" refType="h" fact="0.4772"/>
              <dgm:constr type="w" for="ch" forName="Parent4" refType="w" fact="0.2975"/>
              <dgm:constr type="h" for="ch" forName="Parent4" refType="h" fact="0.0637"/>
              <dgm:constr type="l" for="ch" forName="Parent5" refType="w" fact="0.1171"/>
              <dgm:constr type="t" for="ch" forName="Parent5" refType="h" fact="0.6085"/>
              <dgm:constr type="w" for="ch" forName="Parent5" refType="w" fact="0.2975"/>
              <dgm:constr type="h" for="ch" forName="Parent5" refType="h" fact="0.0637"/>
              <dgm:constr type="l" for="ch" forName="Parent6" refType="w" fact="0.2658"/>
              <dgm:constr type="t" for="ch" forName="Parent6" refType="h" fact="0.74"/>
              <dgm:constr type="w" for="ch" forName="Parent6" refType="w" fact="0.2975"/>
              <dgm:constr type="h" for="ch" forName="Parent6" refType="h" fact="0.0637"/>
              <dgm:constr type="l" for="ch" forName="Parent7" refType="w" fact="0.1171"/>
              <dgm:constr type="t" for="ch" forName="Parent7" refType="h" fact="0.8715"/>
              <dgm:constr type="w" for="ch" forName="Parent7" refType="w" fact="0.2975"/>
              <dgm:constr type="h" for="ch" forName="Parent7" refType="h" fact="0.0637"/>
              <dgm:constr type="l" for="ch" forName="Child1" refType="w" fact="0.5348"/>
              <dgm:constr type="t" for="ch" forName="Child1" refType="h" fact="0.0678"/>
              <dgm:constr type="w" for="ch" forName="Child1" refType="w" fact="0.3196"/>
              <dgm:constr type="h" for="ch" forName="Child1" refType="h" fact="0.0908"/>
              <dgm:constr type="l" for="ch" forName="Child2" refType="w" fact="0.6804"/>
              <dgm:constr type="t" for="ch" forName="Child2" refType="h" fact="0.2006"/>
              <dgm:constr type="w" for="ch" forName="Child2" refType="w" fact="0.3196"/>
              <dgm:constr type="h" for="ch" forName="Child2" refType="h" fact="0.0908"/>
              <dgm:constr type="l" for="ch" forName="Child3" refType="w" fact="0.5348"/>
              <dgm:constr type="t" for="ch" forName="Child3" refType="h" fact="0.3308"/>
              <dgm:constr type="w" for="ch" forName="Child3" refType="w" fact="0.3196"/>
              <dgm:constr type="h" for="ch" forName="Child3" refType="h" fact="0.0908"/>
              <dgm:constr type="l" for="ch" forName="Child4" refType="w" fact="0.6804"/>
              <dgm:constr type="t" for="ch" forName="Child4" refType="h" fact="0.4623"/>
              <dgm:constr type="w" for="ch" forName="Child4" refType="w" fact="0.3196"/>
              <dgm:constr type="h" for="ch" forName="Child4" refType="h" fact="0.0908"/>
              <dgm:constr type="l" for="ch" forName="Child5" refType="w" fact="0.5348"/>
              <dgm:constr type="t" for="ch" forName="Child5" refType="h" fact="0.5936"/>
              <dgm:constr type="w" for="ch" forName="Child5" refType="w" fact="0.3196"/>
              <dgm:constr type="h" for="ch" forName="Child5" refType="h" fact="0.0908"/>
              <dgm:constr type="l" for="ch" forName="Child6" refType="w" fact="0.6804"/>
              <dgm:constr type="t" for="ch" forName="Child6" refType="h" fact="0.7251"/>
              <dgm:constr type="w" for="ch" forName="Child6" refType="w" fact="0.3196"/>
              <dgm:constr type="h" for="ch" forName="Child6" refType="h" fact="0.0908"/>
              <dgm:constr type="l" for="ch" forName="Child7" refType="w" fact="0.5348"/>
              <dgm:constr type="t" for="ch" forName="Child7" refType="h" fact="0.8579"/>
              <dgm:constr type="w" for="ch" forName="Child7" refType="w" fact="0.3196"/>
              <dgm:constr type="h" for="ch" forName="Child7" refType="h" fact="0.0908"/>
            </dgm:constrLst>
          </dgm:else>
        </dgm:choose>
      </dgm:else>
    </dgm:choose>
    <dgm:forEach name="wrapper" axis="self" ptType="parTrans">
      <dgm:forEach name="accentRepeat" axis="self">
        <dgm:layoutNode name="Accent" styleLbl="node1">
          <dgm:alg type="sp"/>
          <dgm:choose name="Name20">
            <dgm:if name="Name21" func="var" arg="dir" op="equ" val="norm">
              <dgm:choose name="Name22">
                <dgm:if name="Name23" axis="precedSib" ptType="node" func="cnt" op="equ" val="0">
                  <dgm:choose name="Name24">
                    <dgm:if name="Name25" axis="followSib" ptType="node" func="cnt" op="equ" val="0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150"/>
                          <dgm:adj idx="4" val="180"/>
                          <dgm:adj idx="5" val="0.125"/>
                        </dgm:adjLst>
                      </dgm:shape>
                    </dgm:if>
                    <dgm:else name="Name26">
                      <dgm:shape xmlns:r="http://schemas.openxmlformats.org/officeDocument/2006/relationships" type="circularArrow" r:blip="">
                        <dgm:adjLst>
                          <dgm:adj idx="1" val="0.1098"/>
                          <dgm:adj idx="2" val="19.0387"/>
                          <dgm:adj idx="3" val="75"/>
                          <dgm:adj idx="4" val="180"/>
                          <dgm:adj idx="5" val="0.125"/>
                        </dgm:adjLst>
                      </dgm:shape>
                    </dgm:else>
                  </dgm:choose>
                </dgm:if>
                <dgm:else name="Name27">
                  <dgm:choose name="Name28">
                    <dgm:if name="Name29" axis="followSib" ptType="node" func="cnt" op="equ" val="0">
                      <dgm:choose name="Name30">
                        <dgm:if name="Name31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2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3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4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35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3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37"/>
                      </dgm:choose>
                    </dgm:if>
                    <dgm:else name="Name38">
                      <dgm:choose name="Name39">
                        <dgm:if name="Name40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41" axis="precedSib" ptType="node" func="cnt" op="equ" val="1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2" axis="precedSib" ptType="node" func="cnt" op="equ" val="2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3" axis="precedSib" ptType="node" func="cnt" op="equ" val="3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4" axis="precedSib" ptType="node" func="cnt" op="equ" val="4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45" axis="precedSib" ptType="node" func="cnt" op="equ" val="5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46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else name="Name47"/>
                      </dgm:choose>
                    </dgm:else>
                  </dgm:choose>
                </dgm:else>
              </dgm:choose>
            </dgm:if>
            <dgm:else name="Name48">
              <dgm:choose name="Name49">
                <dgm:if name="Name50" axis="precedSib" ptType="node" func="cnt" op="equ" val="0">
                  <dgm:choose name="Name51">
                    <dgm:if name="Name52" axis="followSib" ptType="node" func="cnt" op="equ" val="0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30"/>
                          <dgm:adj idx="4" val="0"/>
                          <dgm:adj idx="5" val="0.125"/>
                        </dgm:adjLst>
                      </dgm:shape>
                    </dgm:if>
                    <dgm:else name="Name53">
                      <dgm:shape xmlns:r="http://schemas.openxmlformats.org/officeDocument/2006/relationships" type="leftCircularArrow" r:blip="">
                        <dgm:adjLst>
                          <dgm:adj idx="1" val="0.1098"/>
                          <dgm:adj idx="2" val="19.0387"/>
                          <dgm:adj idx="3" val="105"/>
                          <dgm:adj idx="4" val="0"/>
                          <dgm:adj idx="5" val="0.125"/>
                        </dgm:adjLst>
                      </dgm:shape>
                    </dgm:else>
                  </dgm:choose>
                </dgm:if>
                <dgm:else name="Name54">
                  <dgm:choose name="Name55">
                    <dgm:if name="Name56" axis="followSib" ptType="node" func="cnt" op="equ" val="0">
                      <dgm:choose name="Name57">
                        <dgm:if name="Name58" axis="precedSib" ptType="node" func="cnt" op="equ" val="1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59" axis="precedSib" ptType="node" func="cnt" op="equ" val="2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0" axis="precedSib" ptType="node" func="cnt" op="equ" val="3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1" axis="precedSib" ptType="node" func="cnt" op="equ" val="4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if name="Name62" axis="precedSib" ptType="node" func="cnt" op="equ" val="5">
                          <dgm:shape xmlns:r="http://schemas.openxmlformats.org/officeDocument/2006/relationships" type="blockArc" r:blip="">
                            <dgm:adjLst>
                              <dgm:adj idx="1" val="-135"/>
                              <dgm:adj idx="2" val="180"/>
                              <dgm:adj idx="3" val="0.1274"/>
                            </dgm:adjLst>
                          </dgm:shape>
                        </dgm:if>
                        <dgm:if name="Name6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64"/>
                      </dgm:choose>
                    </dgm:if>
                    <dgm:else name="Name65">
                      <dgm:choose name="Name66">
                        <dgm:if name="Name67" axis="precedSib" ptType="node" func="cnt" op="equ" val="0">
                          <dgm:shape xmlns:r="http://schemas.openxmlformats.org/officeDocument/2006/relationships" type="blockArc" r:blip="">
                            <dgm:adjLst>
                              <dgm:adj idx="1" val="-133.1632"/>
                              <dgm:adj idx="2" val="65"/>
                              <dgm:adj idx="3" val="0.13"/>
                            </dgm:adjLst>
                          </dgm:shape>
                        </dgm:if>
                        <dgm:if name="Name68" axis="precedSib" ptType="node" func="cnt" op="equ" val="1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69" axis="precedSib" ptType="node" func="cnt" op="equ" val="2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0" axis="precedSib" ptType="node" func="cnt" op="equ" val="3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1" axis="precedSib" ptType="node" func="cnt" op="equ" val="4">
                          <dgm:shape xmlns:r="http://schemas.openxmlformats.org/officeDocument/2006/relationships" type="leftCircularArrow" r:blip="">
                            <dgm:adjLst>
                              <dgm:adj idx="1" val="0.1098"/>
                              <dgm:adj idx="2" val="19.0387"/>
                              <dgm:adj idx="3" val="105"/>
                              <dgm:adj idx="4" val="-45"/>
                              <dgm:adj idx="5" val="0.125"/>
                            </dgm:adjLst>
                          </dgm:shape>
                        </dgm:if>
                        <dgm:if name="Name72" axis="precedSib" ptType="node" func="cnt" op="equ" val="5">
                          <dgm:shape xmlns:r="http://schemas.openxmlformats.org/officeDocument/2006/relationships" type="circularArrow" r:blip="">
                            <dgm:adjLst>
                              <dgm:adj idx="1" val="0.1098"/>
                              <dgm:adj idx="2" val="19.0387"/>
                              <dgm:adj idx="3" val="75"/>
                              <dgm:adj idx="4" val="-135"/>
                              <dgm:adj idx="5" val="0.125"/>
                            </dgm:adjLst>
                          </dgm:shape>
                        </dgm:if>
                        <dgm:if name="Name73" axis="precedSib" ptType="node" func="cnt" op="equ" val="6">
                          <dgm:shape xmlns:r="http://schemas.openxmlformats.org/officeDocument/2006/relationships" type="blockArc" r:blip="">
                            <dgm:adjLst>
                              <dgm:adj idx="1" val="0"/>
                              <dgm:adj idx="2" val="-45"/>
                              <dgm:adj idx="3" val="0.1274"/>
                            </dgm:adjLst>
                          </dgm:shape>
                        </dgm:if>
                        <dgm:else name="Name74"/>
                      </dgm:choose>
                    </dgm:else>
                  </dgm:choose>
                </dgm:else>
              </dgm:choose>
            </dgm:else>
          </dgm:choose>
          <dgm:presOf/>
        </dgm:layoutNode>
      </dgm:forEach>
    </dgm:forEach>
    <dgm:forEach name="Name75" axis="ch" ptType="node" cnt="1">
      <dgm:layoutNode name="Accent1">
        <dgm:alg type="sp"/>
        <dgm:shape xmlns:r="http://schemas.openxmlformats.org/officeDocument/2006/relationships" r:blip="">
          <dgm:adjLst/>
        </dgm:shape>
        <dgm:presOf/>
        <dgm:constrLst/>
        <dgm:forEach name="Name76" ref="accentRepeat"/>
      </dgm:layoutNode>
      <dgm:choose name="Name77">
        <dgm:if name="Name78" axis="ch" ptType="node" func="cnt" op="gte" val="1">
          <dgm:layoutNode name="Child1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79"/>
      </dgm:choose>
      <dgm:layoutNode name="Parent1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0" axis="ch" ptType="node" st="2" cnt="1">
      <dgm:layoutNode name="Accent2">
        <dgm:alg type="sp"/>
        <dgm:shape xmlns:r="http://schemas.openxmlformats.org/officeDocument/2006/relationships" r:blip="">
          <dgm:adjLst/>
        </dgm:shape>
        <dgm:presOf/>
        <dgm:constrLst/>
        <dgm:forEach name="Name81" ref="accentRepeat"/>
      </dgm:layoutNode>
      <dgm:choose name="Name82">
        <dgm:if name="Name83" axis="ch" ptType="node" func="cnt" op="gte" val="1">
          <dgm:layoutNode name="Child2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4"/>
      </dgm:choose>
      <dgm:layoutNode name="Parent2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85" axis="ch" ptType="node" st="3" cnt="1">
      <dgm:layoutNode name="Accent3">
        <dgm:alg type="sp"/>
        <dgm:shape xmlns:r="http://schemas.openxmlformats.org/officeDocument/2006/relationships" r:blip="">
          <dgm:adjLst/>
        </dgm:shape>
        <dgm:presOf/>
        <dgm:constrLst/>
        <dgm:forEach name="Name86" ref="accentRepeat"/>
      </dgm:layoutNode>
      <dgm:choose name="Name87">
        <dgm:if name="Name88" axis="ch" ptType="node" func="cnt" op="gte" val="1">
          <dgm:layoutNode name="Child3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89"/>
      </dgm:choose>
      <dgm:layoutNode name="Parent3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91" ref="accentRepeat"/>
      </dgm:layoutNode>
      <dgm:choose name="Name92">
        <dgm:if name="Name93" axis="ch" ptType="node" func="cnt" op="gte" val="1">
          <dgm:layoutNode name="Child4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4"/>
      </dgm:choose>
      <dgm:layoutNode name="Parent4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95" axis="ch" ptType="node" st="5" cnt="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96" ref="accentRepeat"/>
      </dgm:layoutNode>
      <dgm:choose name="Name97">
        <dgm:if name="Name98" axis="ch" ptType="node" func="cnt" op="gte" val="1">
          <dgm:layoutNode name="Child5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99"/>
      </dgm:choose>
      <dgm:layoutNode name="Parent5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0" axis="ch" ptType="node" st="6" cnt="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101" ref="accentRepeat"/>
      </dgm:layoutNode>
      <dgm:choose name="Name102">
        <dgm:if name="Name103" axis="ch" ptType="node" func="cnt" op="gte" val="1">
          <dgm:layoutNode name="Child6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4"/>
      </dgm:choose>
      <dgm:layoutNode name="Parent6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  <dgm:forEach name="Name105" axis="ch" ptType="node" st="7" cnt="1">
      <dgm:layoutNode name="Accent7">
        <dgm:alg type="sp"/>
        <dgm:shape xmlns:r="http://schemas.openxmlformats.org/officeDocument/2006/relationships" r:blip="">
          <dgm:adjLst/>
        </dgm:shape>
        <dgm:presOf/>
        <dgm:constrLst/>
        <dgm:forEach name="Name106" ref="accentRepeat"/>
      </dgm:layoutNode>
      <dgm:choose name="Name107">
        <dgm:if name="Name108" axis="ch" ptType="node" func="cnt" op="gte" val="1">
          <dgm:layoutNode name="Child7" styleLbl="revTx">
            <dgm:varLst>
              <dgm:chMax val="0"/>
              <dgm:chPref val="0"/>
              <dgm:bulletEnabled val="1"/>
            </dgm:varLst>
            <dgm:alg type="tx">
              <dgm:param type="stBulletLvl" val="1"/>
              <dgm:param type="parTxLTRAlign" val="l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05"/>
              <dgm:constr type="rMarg" refType="primFontSz" fact="0.05"/>
              <dgm:constr type="tMarg" refType="primFontSz" fact="0.05"/>
              <dgm:constr type="bMarg" refType="primFontSz" fact="0.05"/>
            </dgm:constrLst>
            <dgm:ruleLst>
              <dgm:rule type="primFontSz" val="5" fact="NaN" max="NaN"/>
            </dgm:ruleLst>
          </dgm:layoutNode>
        </dgm:if>
        <dgm:else name="Name109"/>
      </dgm:choose>
      <dgm:layoutNode name="Parent7" styleLbl="revTx">
        <dgm:varLst>
          <dgm:chMax val="1"/>
          <dgm:chPref val="1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rect" r:blip="">
          <dgm:adjLst/>
        </dgm:shape>
        <dgm:presOf axis="self" ptType="node"/>
        <dgm:constrLst>
          <dgm:constr type="lMarg" refType="primFontSz" fact="0.05"/>
          <dgm:constr type="rMarg" refType="primFontSz" fact="0.05"/>
          <dgm:constr type="tMarg" refType="primFontSz" fact="0.05"/>
          <dgm:constr type="bMarg" refType="primFontSz" fact="0.0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B8597D-5E2D-433C-A71F-FAD81F30EFE5}" type="datetimeFigureOut">
              <a:rPr lang="fr-BE" smtClean="0"/>
              <a:t>20-02-24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0289FD-1282-422C-873E-DE0FF42F69B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168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8186878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647920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85096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917696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50382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5520" indent="-286738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6954" indent="-22939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5736" indent="-22939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64518" indent="-22939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23299" indent="-2293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82081" indent="-2293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40862" indent="-2293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99644" indent="-22939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3A9B34C6-49C8-4B6C-89D8-F9194881B6F3}" type="slidenum">
              <a:rPr lang="fr-FR"/>
              <a:pPr eaLnBrk="1" hangingPunct="1"/>
              <a:t>26</a:t>
            </a:fld>
            <a:endParaRPr lang="fr-FR"/>
          </a:p>
        </p:txBody>
      </p:sp>
      <p:sp>
        <p:nvSpPr>
          <p:cNvPr id="747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663" y="746125"/>
            <a:ext cx="6602412" cy="3714750"/>
          </a:xfrm>
          <a:ln/>
        </p:spPr>
      </p:sp>
      <p:sp>
        <p:nvSpPr>
          <p:cNvPr id="7475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2228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56E44-61BC-9B4A-81D1-86996FA43416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628065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29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735078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SD: HEC </a:t>
            </a:r>
            <a:r>
              <a:rPr lang="fr-FR" dirty="0" err="1"/>
              <a:t>Liege</a:t>
            </a:r>
            <a:r>
              <a:rPr lang="fr-FR" dirty="0"/>
              <a:t> has </a:t>
            </a:r>
            <a:r>
              <a:rPr lang="fr-FR" dirty="0" err="1"/>
              <a:t>many</a:t>
            </a:r>
            <a:r>
              <a:rPr lang="fr-FR" dirty="0"/>
              <a:t> partnerships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specific</a:t>
            </a:r>
            <a:r>
              <a:rPr lang="fr-FR" dirty="0"/>
              <a:t> </a:t>
            </a:r>
            <a:r>
              <a:rPr lang="fr-FR" dirty="0" err="1"/>
              <a:t>companies</a:t>
            </a:r>
            <a:r>
              <a:rPr lang="fr-FR" dirty="0"/>
              <a:t>. </a:t>
            </a:r>
            <a:r>
              <a:rPr lang="fr-FR" dirty="0" err="1"/>
              <a:t>Here</a:t>
            </a:r>
            <a:r>
              <a:rPr lang="fr-FR" dirty="0"/>
              <a:t>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find</a:t>
            </a:r>
            <a:r>
              <a:rPr lang="fr-FR" dirty="0"/>
              <a:t> the </a:t>
            </a:r>
            <a:r>
              <a:rPr lang="fr-FR" dirty="0" err="1"/>
              <a:t>companies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privileged</a:t>
            </a:r>
            <a:r>
              <a:rPr lang="fr-FR" dirty="0"/>
              <a:t> contacts and </a:t>
            </a:r>
            <a:r>
              <a:rPr lang="fr-FR" dirty="0" err="1"/>
              <a:t>many</a:t>
            </a:r>
            <a:r>
              <a:rPr lang="fr-FR" dirty="0"/>
              <a:t> contacts </a:t>
            </a:r>
            <a:r>
              <a:rPr lang="fr-FR" dirty="0" err="1"/>
              <a:t>with</a:t>
            </a:r>
            <a:r>
              <a:rPr lang="fr-FR" dirty="0"/>
              <a:t> the </a:t>
            </a:r>
            <a:r>
              <a:rPr lang="fr-FR" dirty="0" err="1"/>
              <a:t>board</a:t>
            </a:r>
            <a:r>
              <a:rPr lang="fr-FR" dirty="0"/>
              <a:t> or the </a:t>
            </a:r>
            <a:r>
              <a:rPr lang="fr-FR" dirty="0" err="1"/>
              <a:t>human</a:t>
            </a:r>
            <a:r>
              <a:rPr lang="fr-FR" dirty="0"/>
              <a:t> ressources </a:t>
            </a:r>
            <a:r>
              <a:rPr lang="fr-FR" dirty="0" err="1"/>
              <a:t>department</a:t>
            </a:r>
            <a:r>
              <a:rPr lang="fr-FR" dirty="0"/>
              <a:t> (in </a:t>
            </a:r>
            <a:r>
              <a:rPr lang="fr-FR" dirty="0" err="1"/>
              <a:t>Belgium</a:t>
            </a:r>
            <a:r>
              <a:rPr lang="fr-FR" dirty="0"/>
              <a:t> or </a:t>
            </a:r>
            <a:r>
              <a:rPr lang="fr-FR" dirty="0" err="1"/>
              <a:t>abroad</a:t>
            </a:r>
            <a:r>
              <a:rPr lang="fr-FR" dirty="0"/>
              <a:t>). </a:t>
            </a:r>
          </a:p>
          <a:p>
            <a:r>
              <a:rPr lang="fr-FR" dirty="0" err="1"/>
              <a:t>Feel</a:t>
            </a:r>
            <a:r>
              <a:rPr lang="fr-FR" dirty="0"/>
              <a:t> free to contact us if </a:t>
            </a:r>
            <a:r>
              <a:rPr lang="fr-FR" dirty="0" err="1"/>
              <a:t>you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</a:t>
            </a:r>
            <a:r>
              <a:rPr lang="fr-FR" dirty="0" err="1"/>
              <a:t>specific</a:t>
            </a:r>
            <a:r>
              <a:rPr lang="fr-FR" dirty="0"/>
              <a:t> contacts in </a:t>
            </a:r>
            <a:r>
              <a:rPr lang="fr-FR" dirty="0" err="1"/>
              <a:t>these</a:t>
            </a:r>
            <a:r>
              <a:rPr lang="fr-FR" dirty="0"/>
              <a:t> </a:t>
            </a:r>
            <a:r>
              <a:rPr lang="fr-FR" dirty="0" err="1"/>
              <a:t>companies</a:t>
            </a:r>
            <a:r>
              <a:rPr lang="fr-FR" dirty="0"/>
              <a:t>. </a:t>
            </a:r>
          </a:p>
          <a:p>
            <a:endParaRPr lang="fr-FR" dirty="0"/>
          </a:p>
          <a:p>
            <a:r>
              <a:rPr lang="fr-FR" dirty="0" err="1"/>
              <a:t>According</a:t>
            </a:r>
            <a:r>
              <a:rPr lang="fr-FR" dirty="0"/>
              <a:t> to the </a:t>
            </a:r>
            <a:r>
              <a:rPr lang="fr-FR" dirty="0" err="1"/>
              <a:t>amount</a:t>
            </a:r>
            <a:r>
              <a:rPr lang="fr-FR" dirty="0"/>
              <a:t> </a:t>
            </a:r>
            <a:r>
              <a:rPr lang="fr-FR" dirty="0" err="1"/>
              <a:t>they</a:t>
            </a:r>
            <a:r>
              <a:rPr lang="fr-FR" dirty="0"/>
              <a:t> </a:t>
            </a:r>
            <a:r>
              <a:rPr lang="fr-FR" dirty="0" err="1"/>
              <a:t>give</a:t>
            </a:r>
            <a:r>
              <a:rPr lang="fr-FR" dirty="0"/>
              <a:t> to the </a:t>
            </a:r>
            <a:r>
              <a:rPr lang="fr-FR" dirty="0" err="1"/>
              <a:t>school</a:t>
            </a:r>
            <a:r>
              <a:rPr lang="fr-FR" dirty="0"/>
              <a:t>, or to </a:t>
            </a:r>
            <a:r>
              <a:rPr lang="fr-FR" dirty="0" err="1"/>
              <a:t>their</a:t>
            </a:r>
            <a:r>
              <a:rPr lang="fr-FR" dirty="0"/>
              <a:t> marketing </a:t>
            </a:r>
            <a:r>
              <a:rPr lang="fr-FR" dirty="0" err="1"/>
              <a:t>policy</a:t>
            </a:r>
            <a:r>
              <a:rPr lang="fr-FR" dirty="0"/>
              <a:t>, not all of </a:t>
            </a:r>
            <a:r>
              <a:rPr lang="fr-FR" dirty="0" err="1"/>
              <a:t>our</a:t>
            </a:r>
            <a:r>
              <a:rPr lang="fr-FR" dirty="0"/>
              <a:t> </a:t>
            </a:r>
            <a:r>
              <a:rPr lang="fr-FR" dirty="0" err="1"/>
              <a:t>partners</a:t>
            </a:r>
            <a:r>
              <a:rPr lang="fr-FR" dirty="0"/>
              <a:t> have the </a:t>
            </a:r>
            <a:r>
              <a:rPr lang="fr-FR" dirty="0" err="1"/>
              <a:t>same</a:t>
            </a:r>
            <a:r>
              <a:rPr lang="fr-FR" dirty="0"/>
              <a:t> </a:t>
            </a:r>
            <a:r>
              <a:rPr lang="fr-FR" dirty="0" err="1"/>
              <a:t>visibility</a:t>
            </a:r>
            <a:r>
              <a:rPr lang="fr-FR" dirty="0"/>
              <a:t>.</a:t>
            </a:r>
          </a:p>
          <a:p>
            <a:endParaRPr lang="fr-FR" dirty="0"/>
          </a:p>
          <a:p>
            <a:r>
              <a:rPr lang="fr-FR" dirty="0"/>
              <a:t>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: </a:t>
            </a:r>
            <a:r>
              <a:rPr lang="fr-FR" dirty="0" err="1"/>
              <a:t>we</a:t>
            </a:r>
            <a:r>
              <a:rPr lang="fr-FR" dirty="0"/>
              <a:t> have </a:t>
            </a:r>
            <a:r>
              <a:rPr lang="fr-FR" dirty="0" err="1"/>
              <a:t>various</a:t>
            </a:r>
            <a:r>
              <a:rPr lang="fr-FR" dirty="0"/>
              <a:t> </a:t>
            </a:r>
            <a:r>
              <a:rPr lang="fr-FR" dirty="0" err="1"/>
              <a:t>sectors</a:t>
            </a:r>
            <a:r>
              <a:rPr lang="fr-FR" dirty="0"/>
              <a:t>: of course the Big 4+BDO, the Banks (Belfius, CBC, ING), </a:t>
            </a:r>
            <a:r>
              <a:rPr lang="fr-FR" dirty="0" err="1"/>
              <a:t>Insurance</a:t>
            </a:r>
            <a:r>
              <a:rPr lang="fr-FR" dirty="0"/>
              <a:t> (AG, Ethias, Flora), IT (NRB, </a:t>
            </a:r>
            <a:r>
              <a:rPr lang="fr-FR" dirty="0" err="1"/>
              <a:t>Afelio</a:t>
            </a:r>
            <a:r>
              <a:rPr lang="fr-FR" dirty="0"/>
              <a:t>, NSI) , the </a:t>
            </a:r>
            <a:r>
              <a:rPr lang="fr-FR" dirty="0" err="1"/>
              <a:t>industry</a:t>
            </a:r>
            <a:r>
              <a:rPr lang="fr-FR" dirty="0"/>
              <a:t> (JC, </a:t>
            </a:r>
            <a:r>
              <a:rPr lang="fr-FR" dirty="0" err="1"/>
              <a:t>Prayon</a:t>
            </a:r>
            <a:r>
              <a:rPr lang="fr-FR" dirty="0"/>
              <a:t>, NMC, Herstal Group, </a:t>
            </a:r>
            <a:r>
              <a:rPr lang="fr-FR" dirty="0" err="1"/>
              <a:t>Equans</a:t>
            </a:r>
            <a:r>
              <a:rPr lang="fr-FR" dirty="0"/>
              <a:t>), in </a:t>
            </a:r>
            <a:r>
              <a:rPr lang="fr-FR" dirty="0" err="1"/>
              <a:t>logistics</a:t>
            </a:r>
            <a:r>
              <a:rPr lang="fr-FR" dirty="0"/>
              <a:t> (Lg Airport, Jost, Keolis), in the Media </a:t>
            </a:r>
            <a:r>
              <a:rPr lang="fr-FR" dirty="0" err="1"/>
              <a:t>with</a:t>
            </a:r>
            <a:r>
              <a:rPr lang="fr-FR" dirty="0"/>
              <a:t> Le Groupe Rossel, in Energy (</a:t>
            </a:r>
            <a:r>
              <a:rPr lang="fr-FR" dirty="0" err="1"/>
              <a:t>Broptimize</a:t>
            </a:r>
            <a:r>
              <a:rPr lang="fr-FR" dirty="0"/>
              <a:t> and </a:t>
            </a:r>
            <a:r>
              <a:rPr lang="fr-FR" dirty="0" err="1"/>
              <a:t>Resa</a:t>
            </a:r>
            <a:r>
              <a:rPr lang="fr-FR" dirty="0"/>
              <a:t>, Total, in Finance (</a:t>
            </a:r>
            <a:r>
              <a:rPr lang="fr-FR" dirty="0" err="1"/>
              <a:t>Reply</a:t>
            </a:r>
            <a:r>
              <a:rPr lang="fr-FR" dirty="0"/>
              <a:t> and Gambit) but </a:t>
            </a:r>
            <a:r>
              <a:rPr lang="fr-FR" dirty="0" err="1"/>
              <a:t>also</a:t>
            </a:r>
            <a:r>
              <a:rPr lang="fr-FR" dirty="0"/>
              <a:t> Consulting </a:t>
            </a:r>
            <a:r>
              <a:rPr lang="fr-FR" dirty="0" err="1"/>
              <a:t>companies</a:t>
            </a:r>
            <a:r>
              <a:rPr lang="fr-FR" dirty="0"/>
              <a:t> (Accenture, Value </a:t>
            </a:r>
            <a:r>
              <a:rPr lang="fr-FR" dirty="0" err="1"/>
              <a:t>Partners</a:t>
            </a:r>
            <a:r>
              <a:rPr lang="fr-FR" dirty="0"/>
              <a:t> and </a:t>
            </a:r>
            <a:r>
              <a:rPr lang="fr-FR" dirty="0" err="1"/>
              <a:t>also</a:t>
            </a:r>
            <a:r>
              <a:rPr lang="fr-FR" dirty="0"/>
              <a:t>: Bain, BCG, RB or McKinsey). As </a:t>
            </a:r>
            <a:r>
              <a:rPr lang="fr-FR" dirty="0" err="1"/>
              <a:t>you</a:t>
            </a:r>
            <a:r>
              <a:rPr lang="fr-FR" dirty="0"/>
              <a:t> can </a:t>
            </a:r>
            <a:r>
              <a:rPr lang="fr-FR" dirty="0" err="1"/>
              <a:t>see</a:t>
            </a:r>
            <a:r>
              <a:rPr lang="fr-FR" dirty="0"/>
              <a:t> : a </a:t>
            </a:r>
            <a:r>
              <a:rPr lang="fr-FR" dirty="0" err="1"/>
              <a:t>huge</a:t>
            </a:r>
            <a:r>
              <a:rPr lang="fr-FR" dirty="0"/>
              <a:t> rang of </a:t>
            </a:r>
            <a:r>
              <a:rPr lang="fr-FR" dirty="0" err="1"/>
              <a:t>sectors</a:t>
            </a:r>
            <a:r>
              <a:rPr lang="fr-FR" dirty="0"/>
              <a:t>.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B56E44-61BC-9B4A-81D1-86996FA43416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418849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05698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9045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00332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10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897978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110937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15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7544318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16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517859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10289FD-1282-422C-873E-DE0FF42F69B1}" type="slidenum">
              <a:rPr lang="fr-BE" smtClean="0"/>
              <a:t>17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25547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9399DB39-2B5A-D4B0-0357-8426D343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1790155"/>
            <a:ext cx="8229600" cy="5655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600" b="1">
                <a:solidFill>
                  <a:srgbClr val="00707F"/>
                </a:solidFill>
                <a:latin typeface="Candara" panose="020E0502030303020204" pitchFamily="34" charset="0"/>
              </a:defRPr>
            </a:lvl1pPr>
          </a:lstStyle>
          <a:p>
            <a:r>
              <a:rPr lang="nl-BE" err="1"/>
              <a:t>Cliquez</a:t>
            </a:r>
            <a:r>
              <a:rPr lang="nl-BE"/>
              <a:t> et </a:t>
            </a:r>
            <a:r>
              <a:rPr lang="nl-BE" err="1"/>
              <a:t>modifiez</a:t>
            </a:r>
            <a:r>
              <a:rPr lang="nl-BE"/>
              <a:t> </a:t>
            </a:r>
            <a:r>
              <a:rPr lang="nl-BE" err="1"/>
              <a:t>le</a:t>
            </a:r>
            <a:r>
              <a:rPr lang="nl-BE"/>
              <a:t> </a:t>
            </a:r>
            <a:r>
              <a:rPr lang="nl-BE" err="1"/>
              <a:t>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21698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5"/>
          <p:cNvSpPr txBox="1">
            <a:spLocks/>
          </p:cNvSpPr>
          <p:nvPr userDrawn="1"/>
        </p:nvSpPr>
        <p:spPr>
          <a:xfrm>
            <a:off x="35496" y="4767273"/>
            <a:ext cx="2133600" cy="273844"/>
          </a:xfrm>
          <a:prstGeom prst="rect">
            <a:avLst/>
          </a:prstGeom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15B9980-D228-814F-9867-04EE72D22D2C}" type="slidenum">
              <a:rPr lang="fr-FR" altLang="en-US" sz="900" smtClean="0">
                <a:solidFill>
                  <a:srgbClr val="898989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 altLang="en-US" sz="900">
              <a:solidFill>
                <a:srgbClr val="898989"/>
              </a:solidFill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655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rgbClr val="00707F"/>
                </a:solidFill>
                <a:latin typeface="Candara" panose="020E0502030303020204" pitchFamily="34" charset="0"/>
              </a:defRPr>
            </a:lvl1pPr>
          </a:lstStyle>
          <a:p>
            <a:r>
              <a:rPr lang="nl-BE" err="1"/>
              <a:t>Cliquez</a:t>
            </a:r>
            <a:r>
              <a:rPr lang="nl-BE"/>
              <a:t> et </a:t>
            </a:r>
            <a:r>
              <a:rPr lang="nl-BE" err="1"/>
              <a:t>modifiez</a:t>
            </a:r>
            <a:r>
              <a:rPr lang="nl-BE"/>
              <a:t> </a:t>
            </a:r>
            <a:r>
              <a:rPr lang="nl-BE" err="1"/>
              <a:t>le</a:t>
            </a:r>
            <a:r>
              <a:rPr lang="nl-BE"/>
              <a:t> </a:t>
            </a:r>
            <a:r>
              <a:rPr lang="nl-BE" err="1"/>
              <a:t>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43558"/>
            <a:ext cx="8229600" cy="37510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buClr>
                <a:srgbClr val="00707F"/>
              </a:buClr>
              <a:defRPr sz="2400"/>
            </a:lvl1pPr>
            <a:lvl2pPr>
              <a:buClr>
                <a:srgbClr val="00707F"/>
              </a:buClr>
              <a:defRPr sz="2000"/>
            </a:lvl2pPr>
            <a:lvl3pPr>
              <a:buClr>
                <a:srgbClr val="00707F"/>
              </a:buClr>
              <a:defRPr sz="1800"/>
            </a:lvl3pPr>
            <a:lvl4pPr>
              <a:buClr>
                <a:srgbClr val="00707F"/>
              </a:buClr>
              <a:defRPr sz="1600"/>
            </a:lvl4pPr>
            <a:lvl5pPr>
              <a:buClr>
                <a:srgbClr val="00707F"/>
              </a:buClr>
              <a:defRPr sz="1600"/>
            </a:lvl5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5036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tableau/grap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B660030D-C360-4148-8870-C8C70211B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6557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 b="1">
                <a:solidFill>
                  <a:srgbClr val="00707F"/>
                </a:solidFill>
                <a:latin typeface="Candara" panose="020E0502030303020204" pitchFamily="34" charset="0"/>
              </a:defRPr>
            </a:lvl1pPr>
          </a:lstStyle>
          <a:p>
            <a:r>
              <a:rPr lang="nl-BE" err="1"/>
              <a:t>Cliquez</a:t>
            </a:r>
            <a:r>
              <a:rPr lang="nl-BE"/>
              <a:t> et </a:t>
            </a:r>
            <a:r>
              <a:rPr lang="nl-BE" err="1"/>
              <a:t>modifiez</a:t>
            </a:r>
            <a:r>
              <a:rPr lang="nl-BE"/>
              <a:t> </a:t>
            </a:r>
            <a:r>
              <a:rPr lang="nl-BE" err="1"/>
              <a:t>le</a:t>
            </a:r>
            <a:r>
              <a:rPr lang="nl-BE"/>
              <a:t> </a:t>
            </a:r>
            <a:r>
              <a:rPr lang="nl-BE" err="1"/>
              <a:t>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8336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087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41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9992A-3247-4069-9BD7-03548F7CFD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45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63018B-A20B-43B3-AA2A-C5B6E1849A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Modifier le style des sous-titres du masque</a:t>
            </a:r>
            <a:endParaRPr lang="fr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A09C2-62DC-4038-A56B-D8201572C0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52C7B337-6A07-4DEF-82FF-D7A5B0D02750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7DFBC9-D0BB-46DF-B545-4D7728B52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A6B91-32DE-47CC-B780-F61FE462D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6288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366061B2-09DD-45D1-BEED-A491BC04B0B6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493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nl-BE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BE"/>
              <a:t>Cliquez pour modifier les styles du texte du masque</a:t>
            </a:r>
          </a:p>
          <a:p>
            <a:pPr lvl="1"/>
            <a:r>
              <a:rPr lang="nl-BE"/>
              <a:t>Deuxième niveau</a:t>
            </a:r>
          </a:p>
          <a:p>
            <a:pPr lvl="2"/>
            <a:r>
              <a:rPr lang="nl-BE"/>
              <a:t>Troisième niveau</a:t>
            </a:r>
          </a:p>
          <a:p>
            <a:pPr lvl="3"/>
            <a:r>
              <a:rPr lang="nl-BE"/>
              <a:t>Quatrième niveau</a:t>
            </a:r>
          </a:p>
          <a:p>
            <a:pPr lvl="4"/>
            <a:r>
              <a:rPr lang="nl-BE"/>
              <a:t>Cinquième niveau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nl-BE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A1F46E-0D28-874C-8A7E-4C69D7B7C457}" type="datetimeFigureOut">
              <a:rPr lang="fr-FR" smtClean="0"/>
              <a:t>20/02/2024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C4E5F-DA48-C34A-B574-C1BD9D976C8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68254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9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pture d’écran 2018-10-02 à 09.44.41.png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8"/>
          <a:stretch/>
        </p:blipFill>
        <p:spPr>
          <a:xfrm>
            <a:off x="2915816" y="4314827"/>
            <a:ext cx="6113884" cy="8286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19872" y="4227934"/>
            <a:ext cx="5544616" cy="79208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LOGO_HEC_LIEGE_MANAGEMENT_SCHOOL.png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4" t="23516" r="6547" b="12191"/>
          <a:stretch/>
        </p:blipFill>
        <p:spPr>
          <a:xfrm>
            <a:off x="7164288" y="4497580"/>
            <a:ext cx="1764636" cy="522442"/>
          </a:xfrm>
          <a:prstGeom prst="rect">
            <a:avLst/>
          </a:prstGeom>
        </p:spPr>
      </p:pic>
      <p:pic>
        <p:nvPicPr>
          <p:cNvPr id="7" name="Image 6" descr="aacsb.png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2160" y="4569588"/>
            <a:ext cx="964693" cy="360040"/>
          </a:xfrm>
          <a:prstGeom prst="rect">
            <a:avLst/>
          </a:prstGeom>
        </p:spPr>
      </p:pic>
      <p:pic>
        <p:nvPicPr>
          <p:cNvPr id="5" name="Image 4" descr="EFMD-Global-EQUIS-Accredited-Pantone.png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299942"/>
            <a:ext cx="1008112" cy="72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07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12" r:id="rId2"/>
    <p:sldLayoutId id="2147483714" r:id="rId3"/>
    <p:sldLayoutId id="2147483715" r:id="rId4"/>
    <p:sldLayoutId id="2147483716" r:id="rId5"/>
    <p:sldLayoutId id="2147483717" r:id="rId6"/>
    <p:sldLayoutId id="2147483718" r:id="rId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gi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1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oupehec.uliege.be/fr/groupehec" TargetMode="External"/><Relationship Id="rId2" Type="http://schemas.openxmlformats.org/officeDocument/2006/relationships/hyperlink" Target="https://www.hec.uliege.be/fr/hec-decouvrez-les-partenaires-de-hec-liege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www.hec.uliege.be/fr/hec-un-reseau-actif-a-l-international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BB3E6F3-02D1-1B06-FF4A-24052CD5F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856" y="1790155"/>
            <a:ext cx="8229600" cy="2221755"/>
          </a:xfrm>
        </p:spPr>
        <p:txBody>
          <a:bodyPr/>
          <a:lstStyle/>
          <a:p>
            <a:pPr algn="ctr"/>
            <a:r>
              <a:rPr lang="fr-BE" sz="2800" dirty="0">
                <a:latin typeface="+mn-lt"/>
                <a:ea typeface="+mn-ea"/>
                <a:cs typeface="+mn-cs"/>
              </a:rPr>
              <a:t>Séance d’information</a:t>
            </a:r>
            <a:br>
              <a:rPr lang="fr-BE" sz="2800" dirty="0">
                <a:latin typeface="+mn-lt"/>
                <a:ea typeface="+mn-ea"/>
                <a:cs typeface="+mn-cs"/>
              </a:rPr>
            </a:br>
            <a:r>
              <a:rPr lang="fr-BE" sz="2800" dirty="0">
                <a:latin typeface="+mn-lt"/>
                <a:ea typeface="+mn-ea"/>
                <a:cs typeface="+mn-cs"/>
              </a:rPr>
              <a:t>Master en Ingénieur de Gestion </a:t>
            </a:r>
            <a:br>
              <a:rPr lang="fr-BE" sz="2800" dirty="0">
                <a:latin typeface="+mn-lt"/>
                <a:ea typeface="+mn-ea"/>
                <a:cs typeface="+mn-cs"/>
              </a:rPr>
            </a:br>
            <a:br>
              <a:rPr lang="fr-FR" sz="1400" dirty="0">
                <a:solidFill>
                  <a:schemeClr val="tx1"/>
                </a:solidFill>
              </a:rPr>
            </a:br>
            <a:br>
              <a:rPr lang="fr-BE" sz="2800" dirty="0">
                <a:latin typeface="+mn-lt"/>
                <a:ea typeface="+mn-ea"/>
                <a:cs typeface="+mn-cs"/>
              </a:rPr>
            </a:br>
            <a:r>
              <a:rPr lang="fr-BE" sz="2800" dirty="0">
                <a:latin typeface="+mn-lt"/>
                <a:ea typeface="+mn-ea"/>
                <a:cs typeface="+mn-cs"/>
              </a:rPr>
              <a:t>Directeur de programme : Prof. S. Limbourg</a:t>
            </a:r>
            <a:br>
              <a:rPr lang="fr-BE" sz="3600" b="1" dirty="0">
                <a:solidFill>
                  <a:srgbClr val="94006B"/>
                </a:solidFill>
              </a:rPr>
            </a:br>
            <a:br>
              <a:rPr lang="fr-FR" sz="3600" dirty="0"/>
            </a:br>
            <a:br>
              <a:rPr lang="fr-FR" sz="1000" dirty="0"/>
            </a:br>
            <a:endParaRPr lang="fr-FR" i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CCB1FB3-6CC4-DE8B-D33E-2D3AB4AADF2A}"/>
              </a:ext>
            </a:extLst>
          </p:cNvPr>
          <p:cNvSpPr txBox="1"/>
          <p:nvPr/>
        </p:nvSpPr>
        <p:spPr>
          <a:xfrm>
            <a:off x="553844" y="4573187"/>
            <a:ext cx="17358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BE" sz="1800" dirty="0">
                <a:solidFill>
                  <a:schemeClr val="tx1"/>
                </a:solidFill>
              </a:rPr>
              <a:t>2</a:t>
            </a:r>
            <a:r>
              <a:rPr lang="fr-BE" sz="1800" dirty="0"/>
              <a:t>0</a:t>
            </a:r>
            <a:r>
              <a:rPr lang="fr-BE" sz="1800" dirty="0">
                <a:solidFill>
                  <a:schemeClr val="tx1"/>
                </a:solidFill>
              </a:rPr>
              <a:t> février 2024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54804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4531EED-87C4-8F43-8F55-B2E2872B02E3}"/>
              </a:ext>
            </a:extLst>
          </p:cNvPr>
          <p:cNvSpPr/>
          <p:nvPr/>
        </p:nvSpPr>
        <p:spPr>
          <a:xfrm>
            <a:off x="3419872" y="4083918"/>
            <a:ext cx="554461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10" name="Espace réservé du contenu 8">
            <a:extLst>
              <a:ext uri="{FF2B5EF4-FFF2-40B4-BE49-F238E27FC236}">
                <a16:creationId xmlns:a16="http://schemas.microsoft.com/office/drawing/2014/main" id="{24ADB7B1-052F-CCB1-25DA-7CD667A2491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64121933"/>
              </p:ext>
            </p:extLst>
          </p:nvPr>
        </p:nvGraphicFramePr>
        <p:xfrm>
          <a:off x="1619672" y="41520"/>
          <a:ext cx="7344816" cy="5050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8592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720080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noProof="0">
                          <a:latin typeface="Candara" panose="020E0502030303020204" pitchFamily="34" charset="0"/>
                        </a:rPr>
                        <a:t>Cours Bloc 1     (dès 2024-2025)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Quadrimestre</a:t>
                      </a:r>
                      <a:endParaRPr lang="fr-FR" sz="1400">
                        <a:solidFill>
                          <a:schemeClr val="bg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bg1"/>
                          </a:solidFill>
                          <a:latin typeface="Candara" panose="020E0502030303020204" pitchFamily="34" charset="0"/>
                        </a:rPr>
                        <a:t>ECTS</a:t>
                      </a:r>
                      <a:endParaRPr lang="fr-FR" sz="1400">
                        <a:solidFill>
                          <a:schemeClr val="bg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091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indent="0" algn="l" defTabSz="914400" rtl="0" eaLnBrk="1" latinLnBrk="0" hangingPunct="1">
                        <a:lnSpc>
                          <a:spcPct val="115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1" kern="1200" noProof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</a:rPr>
                        <a:t>Leadership</a:t>
                      </a:r>
                      <a:endParaRPr lang="en-US" sz="1400" b="1" kern="1200" noProof="0">
                        <a:solidFill>
                          <a:srgbClr val="C00000"/>
                        </a:solidFill>
                        <a:latin typeface="Candara" panose="020E050203030302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660403116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noProof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</a:rPr>
                        <a:t>International Strategy</a:t>
                      </a:r>
                      <a:endParaRPr lang="en-US" sz="1400" b="1" noProof="0">
                        <a:solidFill>
                          <a:srgbClr val="C00000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53135577"/>
                  </a:ext>
                </a:extLst>
              </a:tr>
              <a:tr h="98318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Choose two courses among: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Models and Methods in Applied Statistics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eCommerce Methods and Techniques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International Business Engineering Seminar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Environmental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International Marketing Seminar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10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4085829191"/>
                  </a:ext>
                </a:extLst>
              </a:tr>
              <a:tr h="21805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Language</a:t>
                      </a:r>
                      <a:endParaRPr lang="en-US" sz="1400" kern="1200" noProof="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defTabSz="914400" rtl="0" eaLnBrk="1" latinLnBrk="0" hangingPunct="1"/>
                      <a:r>
                        <a:rPr lang="fr-FR" sz="1400" kern="12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  <a:endParaRPr lang="fr-FR" sz="1400" kern="120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 defTabSz="914400" rtl="0" eaLnBrk="1" latinLnBrk="0" hangingPunct="1"/>
                      <a:r>
                        <a:rPr lang="fr-FR" sz="1400" kern="12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  <a:endParaRPr lang="fr-FR" sz="1400" kern="1200">
                        <a:solidFill>
                          <a:schemeClr val="tx1"/>
                        </a:solidFill>
                        <a:latin typeface="Candara" panose="020E050203030302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236479609"/>
                  </a:ext>
                </a:extLst>
              </a:tr>
              <a:tr h="76897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Choose one “Sustainability” course among: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b="1" noProof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</a:rPr>
                        <a:t>Sustainable Finance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b="1" kern="1200" noProof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</a:rPr>
                        <a:t>Life Cycle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b="1" kern="1200" noProof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</a:rPr>
                        <a:t>Reporting and Metrics for Sustainability </a:t>
                      </a:r>
                      <a:endParaRPr lang="en-US" sz="1300" b="1" kern="1200" noProof="0">
                        <a:solidFill>
                          <a:srgbClr val="C00000"/>
                        </a:solidFill>
                        <a:latin typeface="Candara" panose="020E050203030302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524262884"/>
                  </a:ext>
                </a:extLst>
              </a:tr>
              <a:tr h="25349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Business Analytics</a:t>
                      </a:r>
                      <a:endParaRPr lang="en-US" sz="1400" noProof="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2154560028"/>
                  </a:ext>
                </a:extLst>
              </a:tr>
              <a:tr h="7906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Choose one course among: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Corporate Finance – Lectures and Seminars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i="1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Information Technology Management / Forecasting and Microsimulation 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Projets</a:t>
                      </a: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300" kern="1200" noProof="0" dirty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technologiques</a:t>
                      </a: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300" kern="1200" noProof="0" dirty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innovants</a:t>
                      </a:r>
                      <a:endParaRPr lang="en-US" sz="1300" kern="1200" noProof="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716408076"/>
                  </a:ext>
                </a:extLst>
              </a:tr>
              <a:tr h="20320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b="1" noProof="0" dirty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</a:rPr>
                        <a:t>Scientific Methods in Management</a:t>
                      </a:r>
                      <a:endParaRPr lang="en-US" sz="1400" b="1" noProof="0" dirty="0">
                        <a:solidFill>
                          <a:srgbClr val="C00000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TA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  <a:endParaRPr lang="fr-FR" sz="14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531650853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cs typeface="Calibri" panose="020F0502020204030204" pitchFamily="34" charset="0"/>
                        </a:rPr>
                        <a:t>Specialization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cs typeface="Calibri" panose="020F0502020204030204" pitchFamily="34" charset="0"/>
                        </a:rPr>
                        <a:t>Q2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3979928755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7FC5715D-5D08-B1AE-6F57-0FEAC0B60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92513"/>
            <a:ext cx="1666528" cy="3888432"/>
          </a:xfrm>
        </p:spPr>
        <p:txBody>
          <a:bodyPr/>
          <a:lstStyle/>
          <a:p>
            <a:r>
              <a:rPr lang="fr-FR"/>
              <a:t>Master en ingénieur de gestion</a:t>
            </a:r>
          </a:p>
        </p:txBody>
      </p:sp>
    </p:spTree>
    <p:extLst>
      <p:ext uri="{BB962C8B-B14F-4D97-AF65-F5344CB8AC3E}">
        <p14:creationId xmlns:p14="http://schemas.microsoft.com/office/powerpoint/2010/main" val="23451574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Espace réservé du contenu 8">
            <a:extLst>
              <a:ext uri="{FF2B5EF4-FFF2-40B4-BE49-F238E27FC236}">
                <a16:creationId xmlns:a16="http://schemas.microsoft.com/office/drawing/2014/main" id="{A1BBF68D-EA67-545C-EFCC-619058663C5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5452289"/>
              </p:ext>
            </p:extLst>
          </p:nvPr>
        </p:nvGraphicFramePr>
        <p:xfrm>
          <a:off x="637219" y="1203598"/>
          <a:ext cx="7869561" cy="2133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>
                          <a:latin typeface="Candara" panose="020E0502030303020204" pitchFamily="34" charset="0"/>
                        </a:rPr>
                        <a:t>Cours Bloc 2      (à partir de 2025-2026)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Change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r>
                        <a:rPr lang="en-US" sz="1400" b="1" noProof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</a:rPr>
                        <a:t>Entrepreneurship and Innovation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6945332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Language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909718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Skills Portfolio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409452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r>
                        <a:rPr lang="en-US" sz="1400" b="1" noProof="0" dirty="0">
                          <a:solidFill>
                            <a:srgbClr val="C00000"/>
                          </a:solidFill>
                          <a:latin typeface="Candara" panose="020E0502030303020204" pitchFamily="34" charset="0"/>
                        </a:rPr>
                        <a:t>Project Thesis or Research Thesis + Internship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04007559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cs typeface="Calibri" panose="020F0502020204030204" pitchFamily="34" charset="0"/>
                        </a:rPr>
                        <a:t>Specialization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3908706"/>
                  </a:ext>
                </a:extLst>
              </a:tr>
            </a:tbl>
          </a:graphicData>
        </a:graphic>
      </p:graphicFrame>
      <p:sp>
        <p:nvSpPr>
          <p:cNvPr id="4" name="Titre 3">
            <a:extLst>
              <a:ext uri="{FF2B5EF4-FFF2-40B4-BE49-F238E27FC236}">
                <a16:creationId xmlns:a16="http://schemas.microsoft.com/office/drawing/2014/main" id="{24817600-EB12-1F5B-C7DF-4D7D81B8A4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Master en ingénieur de gestion</a:t>
            </a:r>
          </a:p>
        </p:txBody>
      </p:sp>
    </p:spTree>
    <p:extLst>
      <p:ext uri="{BB962C8B-B14F-4D97-AF65-F5344CB8AC3E}">
        <p14:creationId xmlns:p14="http://schemas.microsoft.com/office/powerpoint/2010/main" val="32488687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76B5FF-1DA2-D94C-49A1-41DCA201A5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A85CDB7F-400B-CB79-35BC-D0598A4F35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Finalités</a:t>
            </a:r>
            <a:br>
              <a:rPr lang="fr-FR" dirty="0"/>
            </a:br>
            <a:r>
              <a:rPr lang="fr-FR"/>
              <a:t>A choisir avant le 31/10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145924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5C71D3-71ED-CE67-F175-C8FC7EEA48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b="1" dirty="0">
                <a:solidFill>
                  <a:srgbClr val="00707F"/>
                </a:solidFill>
                <a:latin typeface="Candara" panose="020E0502030303020204" pitchFamily="34" charset="0"/>
                <a:ea typeface="+mj-ea"/>
                <a:cs typeface="+mj-cs"/>
              </a:rPr>
              <a:t>Finalités</a:t>
            </a:r>
            <a:r>
              <a:rPr lang="fr-BE" sz="3000" b="1" dirty="0">
                <a:solidFill>
                  <a:srgbClr val="94006B"/>
                </a:solidFill>
              </a:rPr>
              <a:t> </a:t>
            </a:r>
            <a:r>
              <a:rPr lang="fr-BE" sz="2800" b="1" dirty="0">
                <a:solidFill>
                  <a:srgbClr val="00707F"/>
                </a:solidFill>
                <a:latin typeface="Candara" panose="020E0502030303020204" pitchFamily="34" charset="0"/>
                <a:ea typeface="+mj-ea"/>
                <a:cs typeface="+mj-cs"/>
              </a:rPr>
              <a:t>Spécialisées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1D5B95-AE67-76AE-D735-FCA196DF9D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257175" indent="-257175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fr-BE" sz="1500" dirty="0"/>
              <a:t>Le programme de master en ingénieur de gestion </a:t>
            </a:r>
            <a:r>
              <a:rPr lang="fr-BE" sz="1500" b="1" dirty="0"/>
              <a:t>se décline en plusieurs finalités spécialisées :</a:t>
            </a:r>
          </a:p>
          <a:p>
            <a:pPr marL="257175" indent="-257175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en-US" sz="1500" b="1" dirty="0"/>
          </a:p>
          <a:p>
            <a:pPr marL="685800" lvl="1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sz="1500" dirty="0">
                <a:solidFill>
                  <a:srgbClr val="000000"/>
                </a:solidFill>
                <a:ea typeface="MS Gothic" charset="-128"/>
              </a:rPr>
              <a:t>Financial Engineering</a:t>
            </a:r>
          </a:p>
          <a:p>
            <a:pPr marL="685800" lvl="1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sz="1500" dirty="0" err="1">
                <a:solidFill>
                  <a:srgbClr val="000000"/>
                </a:solidFill>
                <a:ea typeface="MS Gothic" charset="-128"/>
              </a:rPr>
              <a:t>Intrapreneurship</a:t>
            </a:r>
            <a:r>
              <a:rPr lang="fr-BE" sz="1500" dirty="0">
                <a:solidFill>
                  <a:srgbClr val="000000"/>
                </a:solidFill>
                <a:ea typeface="MS Gothic" charset="-128"/>
              </a:rPr>
              <a:t> and Management of Innovation </a:t>
            </a:r>
            <a:r>
              <a:rPr lang="fr-BE" sz="1500" dirty="0" err="1">
                <a:solidFill>
                  <a:srgbClr val="000000"/>
                </a:solidFill>
                <a:ea typeface="MS Gothic" charset="-128"/>
              </a:rPr>
              <a:t>Projects</a:t>
            </a:r>
            <a:endParaRPr lang="fr-BE" sz="1500" dirty="0">
              <a:solidFill>
                <a:srgbClr val="000000"/>
              </a:solidFill>
              <a:ea typeface="MS Gothic" charset="-128"/>
            </a:endParaRPr>
          </a:p>
          <a:p>
            <a:pPr marL="685800" lvl="1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sz="1500" dirty="0" err="1">
                <a:solidFill>
                  <a:srgbClr val="000000"/>
                </a:solidFill>
                <a:ea typeface="MS Gothic" charset="-128"/>
              </a:rPr>
              <a:t>Supply</a:t>
            </a:r>
            <a:r>
              <a:rPr lang="fr-BE" sz="1500" dirty="0">
                <a:solidFill>
                  <a:srgbClr val="000000"/>
                </a:solidFill>
                <a:ea typeface="MS Gothic" charset="-128"/>
              </a:rPr>
              <a:t> Chain Management and Business Analytics </a:t>
            </a:r>
          </a:p>
          <a:p>
            <a:pPr marL="685800" lvl="1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sz="1500" dirty="0" err="1">
                <a:solidFill>
                  <a:srgbClr val="000000"/>
                </a:solidFill>
                <a:ea typeface="MS Gothic" charset="-128"/>
              </a:rPr>
              <a:t>Sustainable</a:t>
            </a:r>
            <a:r>
              <a:rPr lang="fr-BE" sz="1500" dirty="0">
                <a:solidFill>
                  <a:srgbClr val="000000"/>
                </a:solidFill>
                <a:ea typeface="MS Gothic" charset="-128"/>
              </a:rPr>
              <a:t> Performance Management</a:t>
            </a:r>
          </a:p>
          <a:p>
            <a:pPr marL="342900" lvl="1" indent="0">
              <a:spcBef>
                <a:spcPts val="600"/>
              </a:spcBef>
              <a:buClr>
                <a:srgbClr val="002060"/>
              </a:buClr>
              <a:buNone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sz="1500" dirty="0">
                <a:solidFill>
                  <a:srgbClr val="000000"/>
                </a:solidFill>
                <a:ea typeface="MS Gothic" charset="-128"/>
              </a:rPr>
              <a:t>Masters transversaux</a:t>
            </a:r>
          </a:p>
          <a:p>
            <a:pPr marL="685800" lvl="1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sz="1500" dirty="0">
                <a:solidFill>
                  <a:srgbClr val="000000"/>
                </a:solidFill>
                <a:ea typeface="MS Gothic" charset="-128"/>
              </a:rPr>
              <a:t>Digital Business </a:t>
            </a:r>
          </a:p>
          <a:p>
            <a:pPr marL="685800" lvl="1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sz="1500" dirty="0">
                <a:solidFill>
                  <a:srgbClr val="000000"/>
                </a:solidFill>
                <a:ea typeface="MS Gothic" charset="-128"/>
              </a:rPr>
              <a:t>Sciences et Technologies </a:t>
            </a:r>
          </a:p>
          <a:p>
            <a:pPr marL="257175" indent="-257175">
              <a:buClr>
                <a:srgbClr val="002060"/>
              </a:buClr>
              <a:buFont typeface="Wingdings" panose="05000000000000000000" pitchFamily="2" charset="2"/>
              <a:buChar char="§"/>
            </a:pPr>
            <a:endParaRPr lang="fr-BE" sz="1500" dirty="0"/>
          </a:p>
          <a:p>
            <a:pPr marL="257175" indent="-257175">
              <a:buClr>
                <a:srgbClr val="002060"/>
              </a:buClr>
              <a:buFont typeface="Wingdings" panose="05000000000000000000" pitchFamily="2" charset="2"/>
              <a:buChar char="§"/>
            </a:pPr>
            <a:r>
              <a:rPr lang="fr-BE" sz="1500" dirty="0"/>
              <a:t>Selon le choix de finalité, le programme est complètement dispensé en anglais ou bilingue anglais/français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216875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F4F7F92-3CE9-38CE-5D98-ACE328153978}"/>
              </a:ext>
            </a:extLst>
          </p:cNvPr>
          <p:cNvSpPr/>
          <p:nvPr/>
        </p:nvSpPr>
        <p:spPr>
          <a:xfrm>
            <a:off x="3419872" y="4083918"/>
            <a:ext cx="5544616" cy="9361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graphicFrame>
        <p:nvGraphicFramePr>
          <p:cNvPr id="3" name="Espace réservé du contenu 8">
            <a:extLst>
              <a:ext uri="{FF2B5EF4-FFF2-40B4-BE49-F238E27FC236}">
                <a16:creationId xmlns:a16="http://schemas.microsoft.com/office/drawing/2014/main" id="{175313B3-0A25-40CC-0D54-DB783E386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9881838"/>
              </p:ext>
            </p:extLst>
          </p:nvPr>
        </p:nvGraphicFramePr>
        <p:xfrm>
          <a:off x="637219" y="1285478"/>
          <a:ext cx="786956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1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dès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2024-2025)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Financial Derivatives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Financial Mathematics and Stochastic Calculus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836195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Investments and Portfolio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917178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872A6A70-9D08-783A-31DB-E774EB1F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65571"/>
          </a:xfrm>
        </p:spPr>
        <p:txBody>
          <a:bodyPr/>
          <a:lstStyle/>
          <a:p>
            <a:r>
              <a:rPr lang="fr-FR" dirty="0"/>
              <a:t>Financial Engineering - Julien Hambuckers</a:t>
            </a:r>
          </a:p>
        </p:txBody>
      </p:sp>
      <p:graphicFrame>
        <p:nvGraphicFramePr>
          <p:cNvPr id="4" name="Espace réservé du contenu 8">
            <a:extLst>
              <a:ext uri="{FF2B5EF4-FFF2-40B4-BE49-F238E27FC236}">
                <a16:creationId xmlns:a16="http://schemas.microsoft.com/office/drawing/2014/main" id="{CE7A446F-22B9-16D3-303F-3C83A445B1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2121476"/>
              </p:ext>
            </p:extLst>
          </p:nvPr>
        </p:nvGraphicFramePr>
        <p:xfrm>
          <a:off x="637219" y="2720702"/>
          <a:ext cx="7869561" cy="1885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2 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à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partir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de 2025-2026)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Financial Risk Modeling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Choose two courses among: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Advanced Corporate Finance and Modeling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Advanced Statistical Methods in Finance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Empirical Methods in Financial Markets - Theory and Applications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Energy market and regulation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Strategic Financial Analysis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10</a:t>
                      </a:r>
                      <a:endParaRPr lang="fr-FR" sz="14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168036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61278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ce réservé du contenu 8">
            <a:extLst>
              <a:ext uri="{FF2B5EF4-FFF2-40B4-BE49-F238E27FC236}">
                <a16:creationId xmlns:a16="http://schemas.microsoft.com/office/drawing/2014/main" id="{175313B3-0A25-40CC-0D54-DB783E38673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637219" y="1285478"/>
          <a:ext cx="786956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1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dès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2024-2025)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Economics of Innovation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Innovation Project Definition and Development (partim 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836195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Strategy and Business Model Generation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917178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872A6A70-9D08-783A-31DB-E774EB1F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65571"/>
          </a:xfrm>
        </p:spPr>
        <p:txBody>
          <a:bodyPr/>
          <a:lstStyle/>
          <a:p>
            <a:r>
              <a:rPr lang="fr-FR" dirty="0" err="1"/>
              <a:t>Intrapreneurship</a:t>
            </a:r>
            <a:r>
              <a:rPr lang="fr-FR" dirty="0"/>
              <a:t> and Management of Innovation </a:t>
            </a:r>
            <a:r>
              <a:rPr lang="fr-FR" dirty="0" err="1"/>
              <a:t>Projects</a:t>
            </a:r>
            <a:r>
              <a:rPr lang="fr-FR" dirty="0"/>
              <a:t> - </a:t>
            </a:r>
            <a:r>
              <a:rPr lang="fr-BE" dirty="0"/>
              <a:t>Olivier Lisein</a:t>
            </a:r>
            <a:endParaRPr lang="fr-FR" dirty="0"/>
          </a:p>
        </p:txBody>
      </p:sp>
      <p:graphicFrame>
        <p:nvGraphicFramePr>
          <p:cNvPr id="4" name="Espace réservé du contenu 8">
            <a:extLst>
              <a:ext uri="{FF2B5EF4-FFF2-40B4-BE49-F238E27FC236}">
                <a16:creationId xmlns:a16="http://schemas.microsoft.com/office/drawing/2014/main" id="{CE7A446F-22B9-16D3-303F-3C83A445B1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71212747"/>
              </p:ext>
            </p:extLst>
          </p:nvPr>
        </p:nvGraphicFramePr>
        <p:xfrm>
          <a:off x="637219" y="2720702"/>
          <a:ext cx="7869561" cy="1645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2 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à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partir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de 2025-2026)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Consultant Roles and Responsibilities 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Part 1 : Self-Positioning and Stakeholder Management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Part 2 : Stimulation of Collective Intelligence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Innovation Project Definition and Development (partim II)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036689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Leadership in Project and Change Management 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917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703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ce réservé du contenu 8">
            <a:extLst>
              <a:ext uri="{FF2B5EF4-FFF2-40B4-BE49-F238E27FC236}">
                <a16:creationId xmlns:a16="http://schemas.microsoft.com/office/drawing/2014/main" id="{175313B3-0A25-40CC-0D54-DB783E386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7292604"/>
              </p:ext>
            </p:extLst>
          </p:nvPr>
        </p:nvGraphicFramePr>
        <p:xfrm>
          <a:off x="637219" y="1285478"/>
          <a:ext cx="786956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1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dès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2024-2025)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Computational Optimization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Logistics and Transportation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836195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Operations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917178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872A6A70-9D08-783A-31DB-E774EB1F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65571"/>
          </a:xfrm>
        </p:spPr>
        <p:txBody>
          <a:bodyPr/>
          <a:lstStyle/>
          <a:p>
            <a:r>
              <a:rPr lang="fr-FR" dirty="0" err="1"/>
              <a:t>Supply</a:t>
            </a:r>
            <a:r>
              <a:rPr lang="fr-FR" dirty="0"/>
              <a:t> Chain Management and Business Analytics - </a:t>
            </a:r>
            <a:r>
              <a:rPr lang="fr-BE" dirty="0"/>
              <a:t>Yasemin Arda</a:t>
            </a:r>
            <a:endParaRPr lang="fr-FR" dirty="0"/>
          </a:p>
        </p:txBody>
      </p:sp>
      <p:graphicFrame>
        <p:nvGraphicFramePr>
          <p:cNvPr id="4" name="Espace réservé du contenu 8">
            <a:extLst>
              <a:ext uri="{FF2B5EF4-FFF2-40B4-BE49-F238E27FC236}">
                <a16:creationId xmlns:a16="http://schemas.microsoft.com/office/drawing/2014/main" id="{CE7A446F-22B9-16D3-303F-3C83A445B1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12953328"/>
              </p:ext>
            </p:extLst>
          </p:nvPr>
        </p:nvGraphicFramePr>
        <p:xfrm>
          <a:off x="637219" y="2720702"/>
          <a:ext cx="7869561" cy="148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2 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à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partir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de 2025-2026)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Quality  Ethics and Sustainability in Supply Chain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Choose two courses among: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Distribution Management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Supply Chain Capstone Project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Web and Text Analytics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10</a:t>
                      </a:r>
                      <a:endParaRPr lang="fr-FR" sz="14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168036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5520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ce réservé du contenu 8">
            <a:extLst>
              <a:ext uri="{FF2B5EF4-FFF2-40B4-BE49-F238E27FC236}">
                <a16:creationId xmlns:a16="http://schemas.microsoft.com/office/drawing/2014/main" id="{175313B3-0A25-40CC-0D54-DB783E386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3342430"/>
              </p:ext>
            </p:extLst>
          </p:nvPr>
        </p:nvGraphicFramePr>
        <p:xfrm>
          <a:off x="637219" y="1285478"/>
          <a:ext cx="786956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1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dès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2024-2025)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Audit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Business Modeling, Control, and Planning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836195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Sustainable Management Control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917178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872A6A70-9D08-783A-31DB-E774EB1F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65571"/>
          </a:xfrm>
        </p:spPr>
        <p:txBody>
          <a:bodyPr/>
          <a:lstStyle/>
          <a:p>
            <a:r>
              <a:rPr lang="fr-FR" dirty="0" err="1"/>
              <a:t>Sustainable</a:t>
            </a:r>
            <a:r>
              <a:rPr lang="fr-FR" dirty="0"/>
              <a:t> Performance Management – </a:t>
            </a:r>
            <a:br>
              <a:rPr lang="fr-FR" dirty="0"/>
            </a:br>
            <a:r>
              <a:rPr lang="en-GB" dirty="0"/>
              <a:t>Didier Van Caillie</a:t>
            </a:r>
            <a:endParaRPr lang="fr-FR" dirty="0"/>
          </a:p>
        </p:txBody>
      </p:sp>
      <p:graphicFrame>
        <p:nvGraphicFramePr>
          <p:cNvPr id="5" name="Espace réservé du contenu 8">
            <a:extLst>
              <a:ext uri="{FF2B5EF4-FFF2-40B4-BE49-F238E27FC236}">
                <a16:creationId xmlns:a16="http://schemas.microsoft.com/office/drawing/2014/main" id="{EF546E15-6F7C-DCEB-C81D-621576659D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0795266"/>
              </p:ext>
            </p:extLst>
          </p:nvPr>
        </p:nvGraphicFramePr>
        <p:xfrm>
          <a:off x="637219" y="2720702"/>
          <a:ext cx="7869561" cy="15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2 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à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partir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de 2025-2026)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Performance Assessment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Risk Management and Internal Control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356033"/>
                  </a:ext>
                </a:extLst>
              </a:tr>
              <a:tr h="253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Choose one course among: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International Finance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Ethics,  Regulation, and Compliance in Audit and Control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  <a:endParaRPr lang="fr-FR" sz="140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168036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6140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16D91C-2CD3-0880-933B-1598AF2007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5781"/>
            <a:ext cx="8229600" cy="697778"/>
          </a:xfrm>
        </p:spPr>
        <p:txBody>
          <a:bodyPr/>
          <a:lstStyle/>
          <a:p>
            <a:r>
              <a:rPr lang="fr-BE" sz="3600" dirty="0"/>
              <a:t>Présentations des différentes finalités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C4462E8-578D-820F-16CA-E07806CEB9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1800" dirty="0">
                <a:latin typeface="Calibri" panose="020F0502020204030204" pitchFamily="34" charset="0"/>
              </a:rPr>
              <a:t>Financial Engineering par le Prof Julien Hambuckers, </a:t>
            </a:r>
            <a:r>
              <a:rPr lang="fr-BE" sz="1800" dirty="0">
                <a:latin typeface="Calibri" panose="020F0502020204030204" pitchFamily="34" charset="0"/>
              </a:rPr>
              <a:t> le vendredi 1er mars de 12 h 15 à 13 h au local 126</a:t>
            </a:r>
          </a:p>
          <a:p>
            <a:r>
              <a:rPr lang="fr-BE" sz="1800" dirty="0">
                <a:latin typeface="Calibri" panose="020F0502020204030204" pitchFamily="34" charset="0"/>
              </a:rPr>
              <a:t>Soirée </a:t>
            </a:r>
            <a:r>
              <a:rPr lang="fr-BE" sz="1800" dirty="0" err="1">
                <a:latin typeface="Calibri" panose="020F0502020204030204" pitchFamily="34" charset="0"/>
              </a:rPr>
              <a:t>what’s</a:t>
            </a:r>
            <a:r>
              <a:rPr lang="fr-BE" sz="1800" dirty="0">
                <a:latin typeface="Calibri" panose="020F0502020204030204" pitchFamily="34" charset="0"/>
              </a:rPr>
              <a:t> </a:t>
            </a:r>
            <a:r>
              <a:rPr lang="fr-BE" sz="1800" dirty="0" err="1">
                <a:latin typeface="Calibri" panose="020F0502020204030204" pitchFamily="34" charset="0"/>
              </a:rPr>
              <a:t>next</a:t>
            </a:r>
            <a:r>
              <a:rPr lang="fr-BE" sz="1800" dirty="0">
                <a:latin typeface="Calibri" panose="020F0502020204030204" pitchFamily="34" charset="0"/>
              </a:rPr>
              <a:t> : </a:t>
            </a:r>
            <a:r>
              <a:rPr lang="fr-FR" sz="1800" dirty="0" err="1">
                <a:latin typeface="Calibri" panose="020F0502020204030204" pitchFamily="34" charset="0"/>
              </a:rPr>
              <a:t>Intrapreneurship</a:t>
            </a:r>
            <a:r>
              <a:rPr lang="fr-FR" sz="1800" dirty="0">
                <a:latin typeface="Calibri" panose="020F0502020204030204" pitchFamily="34" charset="0"/>
              </a:rPr>
              <a:t> and Management of Innovation </a:t>
            </a:r>
            <a:r>
              <a:rPr lang="fr-FR" sz="1800" dirty="0" err="1">
                <a:latin typeface="Calibri" panose="020F0502020204030204" pitchFamily="34" charset="0"/>
              </a:rPr>
              <a:t>Projects</a:t>
            </a:r>
            <a:r>
              <a:rPr lang="fr-FR" sz="1800" dirty="0">
                <a:latin typeface="Calibri" panose="020F0502020204030204" pitchFamily="34" charset="0"/>
              </a:rPr>
              <a:t>,</a:t>
            </a:r>
            <a:r>
              <a:rPr lang="fr-BE" sz="1800" dirty="0">
                <a:latin typeface="Calibri" panose="020F0502020204030204" pitchFamily="34" charset="0"/>
              </a:rPr>
              <a:t> le mercredi 3 avril </a:t>
            </a:r>
            <a:r>
              <a:rPr lang="fr-BE" sz="1800">
                <a:latin typeface="Calibri" panose="020F0502020204030204" pitchFamily="34" charset="0"/>
              </a:rPr>
              <a:t>à partir de 17h30</a:t>
            </a:r>
            <a:endParaRPr lang="fr-BE" sz="1800" dirty="0">
              <a:latin typeface="Calibri" panose="020F0502020204030204" pitchFamily="34" charset="0"/>
            </a:endParaRPr>
          </a:p>
          <a:p>
            <a:r>
              <a:rPr lang="fr-BE" sz="1800" dirty="0">
                <a:latin typeface="Calibri" panose="020F0502020204030204" pitchFamily="34" charset="0"/>
              </a:rPr>
              <a:t>Soirée </a:t>
            </a:r>
            <a:r>
              <a:rPr lang="fr-BE" sz="1800" dirty="0" err="1">
                <a:latin typeface="Calibri" panose="020F0502020204030204" pitchFamily="34" charset="0"/>
              </a:rPr>
              <a:t>what’s</a:t>
            </a:r>
            <a:r>
              <a:rPr lang="fr-BE" sz="1800" dirty="0">
                <a:latin typeface="Calibri" panose="020F0502020204030204" pitchFamily="34" charset="0"/>
              </a:rPr>
              <a:t> </a:t>
            </a:r>
            <a:r>
              <a:rPr lang="fr-BE" sz="1800" dirty="0" err="1">
                <a:latin typeface="Calibri" panose="020F0502020204030204" pitchFamily="34" charset="0"/>
              </a:rPr>
              <a:t>next</a:t>
            </a:r>
            <a:r>
              <a:rPr lang="fr-BE" sz="1800" dirty="0">
                <a:latin typeface="Calibri" panose="020F0502020204030204" pitchFamily="34" charset="0"/>
              </a:rPr>
              <a:t> : </a:t>
            </a:r>
            <a:r>
              <a:rPr lang="fr-FR" sz="1800" dirty="0" err="1">
                <a:latin typeface="Calibri" panose="020F0502020204030204" pitchFamily="34" charset="0"/>
              </a:rPr>
              <a:t>Supply</a:t>
            </a:r>
            <a:r>
              <a:rPr lang="fr-FR" sz="1800" dirty="0">
                <a:latin typeface="Calibri" panose="020F0502020204030204" pitchFamily="34" charset="0"/>
              </a:rPr>
              <a:t> Chain Management and Business Analytics, </a:t>
            </a:r>
            <a:r>
              <a:rPr lang="fr-BE" sz="1800" dirty="0">
                <a:latin typeface="Calibri" panose="020F0502020204030204" pitchFamily="34" charset="0"/>
              </a:rPr>
              <a:t>le jeudi 18 avril de 18h30 à 20h </a:t>
            </a:r>
          </a:p>
          <a:p>
            <a:r>
              <a:rPr lang="fr-FR" sz="1800" dirty="0" err="1">
                <a:latin typeface="Calibri" panose="020F0502020204030204" pitchFamily="34" charset="0"/>
              </a:rPr>
              <a:t>Sustainable</a:t>
            </a:r>
            <a:r>
              <a:rPr lang="fr-FR" sz="1800" dirty="0">
                <a:latin typeface="Calibri" panose="020F0502020204030204" pitchFamily="34" charset="0"/>
              </a:rPr>
              <a:t> Performance Management </a:t>
            </a:r>
            <a:r>
              <a:rPr lang="fr-BE" sz="1800" dirty="0">
                <a:latin typeface="Calibri" panose="020F0502020204030204" pitchFamily="34" charset="0"/>
              </a:rPr>
              <a:t>par le Prof. Van Caillie : le vendredi 23 février de 12h15 à 13h</a:t>
            </a:r>
          </a:p>
          <a:p>
            <a:r>
              <a:rPr lang="fr-FR" sz="1800" dirty="0">
                <a:latin typeface="Calibri" panose="020F0502020204030204" pitchFamily="34" charset="0"/>
              </a:rPr>
              <a:t>Sciences et technologies </a:t>
            </a:r>
            <a:r>
              <a:rPr lang="fr-BE" sz="1800" dirty="0">
                <a:latin typeface="Calibri" panose="020F0502020204030204" pitchFamily="34" charset="0"/>
              </a:rPr>
              <a:t>(Programme IBE) par le Prof. Magali Herman : le mardi 12 mars de 12h15 à 13h15 au local 115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302767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0F521-34D7-AEEF-4D19-9C817B3BA2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D4188B62-252E-8827-3484-B6999891D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Finalités - </a:t>
            </a:r>
            <a:r>
              <a:rPr lang="fr-BE" dirty="0"/>
              <a:t>Masters transversaux</a:t>
            </a:r>
            <a:br>
              <a:rPr lang="fr-BE" sz="3600" dirty="0">
                <a:solidFill>
                  <a:srgbClr val="000000"/>
                </a:solidFill>
                <a:ea typeface="MS Gothic" charset="-128"/>
              </a:rPr>
            </a:b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19151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BCC6FBBD-E868-D572-238D-286D1F68F0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267494"/>
            <a:ext cx="5688632" cy="48798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76F82F4-D1F4-DD72-861C-3DC2D30CDB27}"/>
              </a:ext>
            </a:extLst>
          </p:cNvPr>
          <p:cNvSpPr txBox="1"/>
          <p:nvPr/>
        </p:nvSpPr>
        <p:spPr>
          <a:xfrm>
            <a:off x="1092820" y="51470"/>
            <a:ext cx="635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00707F"/>
                </a:solidFill>
              </a:rPr>
              <a:t>Réforme des programmes : </a:t>
            </a:r>
            <a:br>
              <a:rPr lang="fr-FR" sz="2800" dirty="0"/>
            </a:br>
            <a:r>
              <a:rPr lang="fr-FR" sz="2800" dirty="0">
                <a:solidFill>
                  <a:srgbClr val="00707F"/>
                </a:solidFill>
              </a:rPr>
              <a:t>1800 heures-personne de réunions</a:t>
            </a:r>
          </a:p>
        </p:txBody>
      </p:sp>
    </p:spTree>
    <p:extLst>
      <p:ext uri="{BB962C8B-B14F-4D97-AF65-F5344CB8AC3E}">
        <p14:creationId xmlns:p14="http://schemas.microsoft.com/office/powerpoint/2010/main" val="4267367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A83639A1-637F-E34F-9C61-E45FDC3EA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46114"/>
            <a:ext cx="6858000" cy="505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7645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ce réservé du contenu 8">
            <a:extLst>
              <a:ext uri="{FF2B5EF4-FFF2-40B4-BE49-F238E27FC236}">
                <a16:creationId xmlns:a16="http://schemas.microsoft.com/office/drawing/2014/main" id="{175313B3-0A25-40CC-0D54-DB783E386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6805193"/>
              </p:ext>
            </p:extLst>
          </p:nvPr>
        </p:nvGraphicFramePr>
        <p:xfrm>
          <a:off x="637219" y="1285478"/>
          <a:ext cx="7869561" cy="1219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1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dès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2024-2025)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Advanced Topics in Digital Business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Object-oriented programming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836195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Structures des données et algorithmes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917178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872A6A70-9D08-783A-31DB-E774EB1F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65571"/>
          </a:xfrm>
        </p:spPr>
        <p:txBody>
          <a:bodyPr/>
          <a:lstStyle/>
          <a:p>
            <a:r>
              <a:rPr lang="fr-FR" dirty="0"/>
              <a:t>Digital Business - </a:t>
            </a:r>
            <a:r>
              <a:rPr lang="en-GB" dirty="0"/>
              <a:t>Michaël Schyns</a:t>
            </a:r>
            <a:endParaRPr lang="fr-FR" dirty="0"/>
          </a:p>
        </p:txBody>
      </p:sp>
      <p:graphicFrame>
        <p:nvGraphicFramePr>
          <p:cNvPr id="4" name="Espace réservé du contenu 8">
            <a:extLst>
              <a:ext uri="{FF2B5EF4-FFF2-40B4-BE49-F238E27FC236}">
                <a16:creationId xmlns:a16="http://schemas.microsoft.com/office/drawing/2014/main" id="{CE7A446F-22B9-16D3-303F-3C83A445B1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09125755"/>
              </p:ext>
            </p:extLst>
          </p:nvPr>
        </p:nvGraphicFramePr>
        <p:xfrm>
          <a:off x="637219" y="2720702"/>
          <a:ext cx="7869561" cy="1596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78827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2 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à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partir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de 2025-2026)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Introduction to artificial intelligence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ea typeface="+mn-ea"/>
                          <a:cs typeface="+mn-cs"/>
                        </a:rPr>
                        <a:t>Database for management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83356033"/>
                  </a:ext>
                </a:extLst>
              </a:tr>
              <a:tr h="25349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r>
                        <a:rPr lang="en-US" sz="14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Choose one course among: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Introduction to computer networking</a:t>
                      </a:r>
                    </a:p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en-US" sz="1300" kern="1200" noProof="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Digital Business Capstone Project</a:t>
                      </a: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  <a:endParaRPr lang="fr-FR" sz="14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36000" marB="36000"/>
                </a:tc>
                <a:extLst>
                  <a:ext uri="{0D108BD9-81ED-4DB2-BD59-A6C34878D82A}">
                    <a16:rowId xmlns:a16="http://schemas.microsoft.com/office/drawing/2014/main" val="1168036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73683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ce réservé du contenu 8">
            <a:extLst>
              <a:ext uri="{FF2B5EF4-FFF2-40B4-BE49-F238E27FC236}">
                <a16:creationId xmlns:a16="http://schemas.microsoft.com/office/drawing/2014/main" id="{175313B3-0A25-40CC-0D54-DB783E386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1066916"/>
              </p:ext>
            </p:extLst>
          </p:nvPr>
        </p:nvGraphicFramePr>
        <p:xfrm>
          <a:off x="637219" y="987574"/>
          <a:ext cx="786956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1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dès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2024-2025)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Chimie</a:t>
                      </a: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industrielle</a:t>
                      </a:r>
                      <a:endParaRPr lang="en-US" sz="1400" noProof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Systèmes</a:t>
                      </a: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logiques</a:t>
                      </a:r>
                      <a:endParaRPr lang="en-US" sz="1400" noProof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0836195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Dessin technique et Conception </a:t>
                      </a: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assistée</a:t>
                      </a: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par </a:t>
                      </a: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ordinateur</a:t>
                      </a: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(CAO)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917178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Technologie</a:t>
                      </a: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et </a:t>
                      </a: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usinage</a:t>
                      </a:r>
                      <a:endParaRPr lang="en-US" sz="1400" noProof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0403772"/>
                  </a:ext>
                </a:extLst>
              </a:tr>
            </a:tbl>
          </a:graphicData>
        </a:graphic>
      </p:graphicFrame>
      <p:sp>
        <p:nvSpPr>
          <p:cNvPr id="2" name="Titre 1">
            <a:extLst>
              <a:ext uri="{FF2B5EF4-FFF2-40B4-BE49-F238E27FC236}">
                <a16:creationId xmlns:a16="http://schemas.microsoft.com/office/drawing/2014/main" id="{872A6A70-9D08-783A-31DB-E774EB1FB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3478"/>
            <a:ext cx="8229600" cy="565571"/>
          </a:xfrm>
        </p:spPr>
        <p:txBody>
          <a:bodyPr/>
          <a:lstStyle/>
          <a:p>
            <a:r>
              <a:rPr lang="fr-FR" dirty="0"/>
              <a:t>Sciences et technologies - Magali Herman</a:t>
            </a:r>
          </a:p>
        </p:txBody>
      </p:sp>
      <p:graphicFrame>
        <p:nvGraphicFramePr>
          <p:cNvPr id="4" name="Espace réservé du contenu 8">
            <a:extLst>
              <a:ext uri="{FF2B5EF4-FFF2-40B4-BE49-F238E27FC236}">
                <a16:creationId xmlns:a16="http://schemas.microsoft.com/office/drawing/2014/main" id="{CE7A446F-22B9-16D3-303F-3C83A445B1A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09196375"/>
              </p:ext>
            </p:extLst>
          </p:nvPr>
        </p:nvGraphicFramePr>
        <p:xfrm>
          <a:off x="637219" y="2638822"/>
          <a:ext cx="7869561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62973">
                  <a:extLst>
                    <a:ext uri="{9D8B030D-6E8A-4147-A177-3AD203B41FA5}">
                      <a16:colId xmlns:a16="http://schemas.microsoft.com/office/drawing/2014/main" val="3015847292"/>
                    </a:ext>
                  </a:extLst>
                </a:gridCol>
                <a:gridCol w="1342492">
                  <a:extLst>
                    <a:ext uri="{9D8B030D-6E8A-4147-A177-3AD203B41FA5}">
                      <a16:colId xmlns:a16="http://schemas.microsoft.com/office/drawing/2014/main" val="372605685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1849772327"/>
                    </a:ext>
                  </a:extLst>
                </a:gridCol>
              </a:tblGrid>
              <a:tr h="219158">
                <a:tc>
                  <a:txBody>
                    <a:bodyPr/>
                    <a:lstStyle/>
                    <a:p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Cours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Bloc 2      (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à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400" noProof="0" err="1">
                          <a:latin typeface="Candara" panose="020E0502030303020204" pitchFamily="34" charset="0"/>
                        </a:rPr>
                        <a:t>partir</a:t>
                      </a:r>
                      <a:r>
                        <a:rPr lang="en-US" sz="1400" noProof="0">
                          <a:latin typeface="Candara" panose="020E0502030303020204" pitchFamily="34" charset="0"/>
                        </a:rPr>
                        <a:t> de 2025-2026)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Quadrimestre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latin typeface="Candara" panose="020E0502030303020204" pitchFamily="34" charset="0"/>
                        </a:rPr>
                        <a:t>ECTS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458536"/>
                  </a:ext>
                </a:extLst>
              </a:tr>
              <a:tr h="21915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Analyse</a:t>
                      </a: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des structures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0866967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 dirty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Electrotechnique</a:t>
                      </a:r>
                      <a:endParaRPr lang="en-US" sz="1400" noProof="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3</a:t>
                      </a:r>
                      <a:endParaRPr lang="fr-FR" sz="140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3363446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Télécommunications</a:t>
                      </a:r>
                      <a:endParaRPr lang="en-US" sz="1400" noProof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 panose="020F0502020204030204"/>
                        </a:defRPr>
                      </a:lvl9pPr>
                    </a:lstStyle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  <a:endParaRPr lang="fr-FR" sz="1400" dirty="0">
                        <a:solidFill>
                          <a:schemeClr val="tx1"/>
                        </a:solidFill>
                        <a:latin typeface="Candara" panose="020E0502030303020204" pitchFamily="34" charset="0"/>
                        <a:cs typeface="Calibri" panose="020F0502020204030204" pitchFamily="34" charset="0"/>
                      </a:endParaRPr>
                    </a:p>
                  </a:txBody>
                  <a:tcPr marT="36000" marB="360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3</a:t>
                      </a:r>
                      <a:endParaRPr lang="fr-FR" sz="1400" dirty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8036689"/>
                  </a:ext>
                </a:extLst>
              </a:tr>
              <a:tr h="253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Police système Courant"/>
                        <a:buNone/>
                        <a:tabLst/>
                        <a:defRPr/>
                      </a:pP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Thermodynamique</a:t>
                      </a:r>
                      <a:r>
                        <a:rPr lang="en-US" sz="1400" noProof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 </a:t>
                      </a:r>
                      <a:r>
                        <a:rPr lang="en-US" sz="1400" noProof="0" err="1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appliquée</a:t>
                      </a:r>
                      <a:endParaRPr lang="en-US" sz="1400" noProof="0">
                        <a:solidFill>
                          <a:schemeClr val="tx1"/>
                        </a:solidFill>
                        <a:latin typeface="Candara" panose="020E0502030303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solidFill>
                            <a:schemeClr val="tx1"/>
                          </a:solidFill>
                          <a:latin typeface="Candara" panose="020E0502030303020204" pitchFamily="34" charset="0"/>
                        </a:rPr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519171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577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74301" y="1059582"/>
            <a:ext cx="6318702" cy="1962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altLang="fr-FR" sz="3000" b="1" dirty="0">
                <a:solidFill>
                  <a:srgbClr val="595959"/>
                </a:solidFill>
                <a:latin typeface="Calibri" pitchFamily="34" charset="0"/>
              </a:rPr>
              <a:t>MAKE A DIFFERENCE</a:t>
            </a:r>
          </a:p>
          <a:p>
            <a:pPr algn="just"/>
            <a:r>
              <a:rPr lang="is-IS" altLang="fr-FR" sz="3000" b="1" dirty="0">
                <a:solidFill>
                  <a:srgbClr val="595959"/>
                </a:solidFill>
                <a:latin typeface="Calibri" pitchFamily="34" charset="0"/>
              </a:rPr>
              <a:t>ADD EXPERIENCE TO YOUR CV</a:t>
            </a:r>
          </a:p>
          <a:p>
            <a:pPr algn="just"/>
            <a:r>
              <a:rPr lang="is-IS" altLang="fr-FR" sz="3000" b="1" dirty="0">
                <a:solidFill>
                  <a:srgbClr val="595959"/>
                </a:solidFill>
                <a:latin typeface="Calibri" pitchFamily="34" charset="0"/>
              </a:rPr>
              <a:t>ATTEND A DOUBLE DEGREE</a:t>
            </a:r>
            <a:endParaRPr lang="fr-FR" altLang="fr-FR" sz="3000" b="1" dirty="0">
              <a:solidFill>
                <a:srgbClr val="595959"/>
              </a:solidFill>
              <a:latin typeface="Calibri" pitchFamily="34" charset="0"/>
            </a:endParaRPr>
          </a:p>
          <a:p>
            <a:endParaRPr lang="fr-BE" sz="3150" dirty="0"/>
          </a:p>
        </p:txBody>
      </p:sp>
      <p:cxnSp>
        <p:nvCxnSpPr>
          <p:cNvPr id="3" name="Connecteur droit 2"/>
          <p:cNvCxnSpPr/>
          <p:nvPr/>
        </p:nvCxnSpPr>
        <p:spPr>
          <a:xfrm>
            <a:off x="1143000" y="1018291"/>
            <a:ext cx="5265204" cy="0"/>
          </a:xfrm>
          <a:prstGeom prst="line">
            <a:avLst/>
          </a:prstGeom>
          <a:ln w="5715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1520662" y="2733768"/>
            <a:ext cx="5973570" cy="0"/>
          </a:xfrm>
          <a:prstGeom prst="line">
            <a:avLst/>
          </a:prstGeom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5" t="19682" r="19230" b="21007"/>
          <a:stretch/>
        </p:blipFill>
        <p:spPr bwMode="auto">
          <a:xfrm>
            <a:off x="5530174" y="2100989"/>
            <a:ext cx="2470826" cy="2528248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Résultat de recherche d'images pour &quot;kroll signature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06"/>
          <a:stretch/>
        </p:blipFill>
        <p:spPr bwMode="auto">
          <a:xfrm rot="20189334">
            <a:off x="7336488" y="4394573"/>
            <a:ext cx="708925" cy="469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4569972"/>
            <a:ext cx="1042330" cy="3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0293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 txBox="1">
            <a:spLocks/>
          </p:cNvSpPr>
          <p:nvPr/>
        </p:nvSpPr>
        <p:spPr>
          <a:xfrm>
            <a:off x="683568" y="87474"/>
            <a:ext cx="7614846" cy="540060"/>
          </a:xfrm>
          <a:prstGeom prst="rect">
            <a:avLst/>
          </a:prstGeom>
          <a:solidFill>
            <a:srgbClr val="ACD456"/>
          </a:solidFill>
          <a:ln>
            <a:noFill/>
          </a:ln>
        </p:spPr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BE" sz="30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What is a double degree?</a:t>
            </a:r>
          </a:p>
        </p:txBody>
      </p:sp>
      <p:graphicFrame>
        <p:nvGraphicFramePr>
          <p:cNvPr id="3" name="Diagramme 2"/>
          <p:cNvGraphicFramePr/>
          <p:nvPr/>
        </p:nvGraphicFramePr>
        <p:xfrm>
          <a:off x="1385646" y="789552"/>
          <a:ext cx="2808312" cy="36724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4247964" y="1942405"/>
            <a:ext cx="367240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75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 two years-time, you can achieve two 120 ECTS Masters degrees, issued by two internationally recognized universities.</a:t>
            </a:r>
            <a:endParaRPr lang="fr-BE" sz="1875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5" name="Picture 4" descr="Résultat de recherche d'images pour &quot;double diplome png&quot;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5622" y="3545503"/>
            <a:ext cx="574054" cy="64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43808" y="4569972"/>
            <a:ext cx="1042330" cy="3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625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00113" y="141685"/>
            <a:ext cx="7290197" cy="553998"/>
          </a:xfrm>
          <a:prstGeom prst="rect">
            <a:avLst/>
          </a:prstGeom>
          <a:solidFill>
            <a:srgbClr val="A3D06B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fr-FR" sz="3000" b="1" dirty="0" err="1">
                <a:solidFill>
                  <a:srgbClr val="595959"/>
                </a:solidFill>
                <a:latin typeface="+mj-lt"/>
                <a:ea typeface="ＭＳ Ｐゴシック" charset="0"/>
                <a:cs typeface="ＭＳ Ｐゴシック" charset="0"/>
              </a:rPr>
              <a:t>Available</a:t>
            </a:r>
            <a:r>
              <a:rPr lang="fr-FR" sz="3000" b="1" dirty="0">
                <a:solidFill>
                  <a:srgbClr val="595959"/>
                </a:solidFill>
                <a:latin typeface="+mj-lt"/>
                <a:ea typeface="ＭＳ Ｐゴシック" charset="0"/>
                <a:cs typeface="ＭＳ Ｐゴシック" charset="0"/>
              </a:rPr>
              <a:t> Double </a:t>
            </a:r>
            <a:r>
              <a:rPr lang="fr-FR" sz="3000" b="1" dirty="0" err="1">
                <a:solidFill>
                  <a:srgbClr val="595959"/>
                </a:solidFill>
                <a:latin typeface="+mj-lt"/>
                <a:ea typeface="ＭＳ Ｐゴシック" charset="0"/>
                <a:cs typeface="ＭＳ Ｐゴシック" charset="0"/>
              </a:rPr>
              <a:t>Degrees</a:t>
            </a:r>
            <a:endParaRPr lang="fr-FR" sz="3000" b="1" dirty="0">
              <a:solidFill>
                <a:srgbClr val="595959"/>
              </a:solidFill>
              <a:latin typeface="+mj-lt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1547813" y="844154"/>
            <a:ext cx="6373416" cy="71558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57175" indent="-257175" algn="just">
              <a:buFontTx/>
              <a:buChar char="•"/>
              <a:defRPr/>
            </a:pPr>
            <a:endParaRPr lang="fr-FR" sz="1350" dirty="0">
              <a:solidFill>
                <a:srgbClr val="595959"/>
              </a:solidFill>
              <a:ea typeface="ＭＳ Ｐゴシック" charset="0"/>
              <a:cs typeface="ＭＳ Ｐゴシック" charset="0"/>
            </a:endParaRPr>
          </a:p>
          <a:p>
            <a:pPr algn="just">
              <a:defRPr/>
            </a:pPr>
            <a:endParaRPr lang="fr-FR" sz="1350" dirty="0">
              <a:solidFill>
                <a:srgbClr val="595959"/>
              </a:solidFill>
              <a:ea typeface="ＭＳ Ｐゴシック" charset="0"/>
              <a:cs typeface="ＭＳ Ｐゴシック" charset="0"/>
            </a:endParaRPr>
          </a:p>
          <a:p>
            <a:pPr algn="just">
              <a:defRPr/>
            </a:pPr>
            <a:endParaRPr lang="fr-FR" sz="1350" dirty="0">
              <a:solidFill>
                <a:srgbClr val="595959"/>
              </a:solidFill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331119" y="1991916"/>
          <a:ext cx="6535342" cy="1112520"/>
        </p:xfrm>
        <a:graphic>
          <a:graphicData uri="http://schemas.openxmlformats.org/drawingml/2006/table">
            <a:tbl>
              <a:tblPr/>
              <a:tblGrid>
                <a:gridCol w="894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4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109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628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89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501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48006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Country</a:t>
                      </a:r>
                    </a:p>
                  </a:txBody>
                  <a:tcPr marL="68587" marR="68587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University</a:t>
                      </a:r>
                      <a:endParaRPr kumimoji="0" lang="fr-FR" alt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8587" marR="68587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Specialization</a:t>
                      </a:r>
                      <a:endParaRPr kumimoji="0" lang="fr-FR" alt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8587" marR="68587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Lang.</a:t>
                      </a:r>
                    </a:p>
                  </a:txBody>
                  <a:tcPr marL="68587" marR="68587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fr-FR" altLang="fr-F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Mobility</a:t>
                      </a:r>
                      <a:endParaRPr kumimoji="0" lang="fr-FR" alt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8587" marR="68587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Length</a:t>
                      </a:r>
                      <a:r>
                        <a:rPr kumimoji="0" lang="fr-FR" altLang="fr-F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  <a:r>
                        <a:rPr kumimoji="0" lang="fr-FR" altLang="fr-FR" sz="1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mobility</a:t>
                      </a:r>
                      <a:endParaRPr kumimoji="0" lang="fr-FR" altLang="fr-FR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8587" marR="68587" marT="34290" marB="34290" anchor="ctr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722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Belgium</a:t>
                      </a:r>
                      <a:endParaRPr kumimoji="0" lang="fr-FR" altLang="fr-F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8587" marR="68587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Universiteit Gent</a:t>
                      </a:r>
                    </a:p>
                  </a:txBody>
                  <a:tcPr marL="68587" marR="68587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Financial Engineering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Supply</a:t>
                      </a: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Chain </a:t>
                      </a:r>
                      <a:r>
                        <a:rPr kumimoji="0" lang="fr-FR" altLang="fr-F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Mgt</a:t>
                      </a: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&amp; Business </a:t>
                      </a:r>
                      <a:r>
                        <a:rPr kumimoji="0" lang="fr-FR" altLang="fr-F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Analytics</a:t>
                      </a:r>
                      <a:endParaRPr kumimoji="0" lang="fr-FR" altLang="fr-F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8587" marR="68587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Dutch</a:t>
                      </a: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 / </a:t>
                      </a:r>
                      <a:r>
                        <a:rPr kumimoji="0" lang="fr-FR" altLang="fr-F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Engl</a:t>
                      </a: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.</a:t>
                      </a:r>
                    </a:p>
                  </a:txBody>
                  <a:tcPr marL="68587" marR="68587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Block 1</a:t>
                      </a:r>
                    </a:p>
                  </a:txBody>
                  <a:tcPr marL="68587" marR="68587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ＭＳ Ｐゴシック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10 </a:t>
                      </a:r>
                      <a:r>
                        <a:rPr kumimoji="0" lang="fr-FR" altLang="fr-FR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months</a:t>
                      </a: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</a:rPr>
                        <a:t>(Oct. </a:t>
                      </a:r>
                      <a:r>
                        <a:rPr kumimoji="0" lang="fr-FR" altLang="fr-F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595959"/>
                          </a:solidFill>
                          <a:effectLst/>
                          <a:latin typeface="Calibri" pitchFamily="34" charset="0"/>
                          <a:ea typeface="ＭＳ Ｐゴシック" pitchFamily="34" charset="-128"/>
                          <a:sym typeface="Wingdings" pitchFamily="2" charset="2"/>
                        </a:rPr>
                        <a:t> July)</a:t>
                      </a:r>
                      <a:endParaRPr kumimoji="0" lang="fr-FR" altLang="fr-F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595959"/>
                        </a:solidFill>
                        <a:effectLst/>
                        <a:latin typeface="Calibri" pitchFamily="34" charset="0"/>
                        <a:ea typeface="ＭＳ Ｐゴシック" pitchFamily="34" charset="-128"/>
                      </a:endParaRPr>
                    </a:p>
                  </a:txBody>
                  <a:tcPr marL="68587" marR="68587" marT="34290" marB="3429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5" name="ZoneTexte 4"/>
          <p:cNvSpPr txBox="1"/>
          <p:nvPr/>
        </p:nvSpPr>
        <p:spPr>
          <a:xfrm>
            <a:off x="1331119" y="1168004"/>
            <a:ext cx="3149645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fr-FR" altLang="fr-FR" sz="1800" b="1" u="sng" dirty="0">
                <a:solidFill>
                  <a:srgbClr val="595959"/>
                </a:solidFill>
                <a:latin typeface="Calibri" pitchFamily="34" charset="0"/>
              </a:rPr>
              <a:t>Master in Business Engineering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3808" y="4569972"/>
            <a:ext cx="1042330" cy="351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77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1494235" y="141685"/>
            <a:ext cx="6155531" cy="71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fr-FR" b="1" i="1" u="sng">
              <a:solidFill>
                <a:schemeClr val="tx2"/>
              </a:solidFill>
              <a:latin typeface="Book Antiqua" pitchFamily="18" charset="0"/>
            </a:endParaRPr>
          </a:p>
        </p:txBody>
      </p:sp>
      <p:sp>
        <p:nvSpPr>
          <p:cNvPr id="25604" name="Rectangle 5"/>
          <p:cNvSpPr>
            <a:spLocks noChangeArrowheads="1"/>
          </p:cNvSpPr>
          <p:nvPr/>
        </p:nvSpPr>
        <p:spPr bwMode="auto">
          <a:xfrm>
            <a:off x="953690" y="897731"/>
            <a:ext cx="6750845" cy="3833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endParaRPr lang="fr-BE" sz="21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1277541" y="957262"/>
            <a:ext cx="6426994" cy="36254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457200" indent="-457200">
              <a:lnSpc>
                <a:spcPct val="90000"/>
              </a:lnSpc>
              <a:spcBef>
                <a:spcPct val="20000"/>
              </a:spcBef>
            </a:pPr>
            <a:endParaRPr lang="fr-BE" sz="240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itre 1"/>
          <p:cNvSpPr txBox="1">
            <a:spLocks/>
          </p:cNvSpPr>
          <p:nvPr/>
        </p:nvSpPr>
        <p:spPr>
          <a:xfrm>
            <a:off x="2195736" y="1113588"/>
            <a:ext cx="5143500" cy="3348372"/>
          </a:xfrm>
          <a:prstGeom prst="rect">
            <a:avLst/>
          </a:prstGeom>
          <a:solidFill>
            <a:srgbClr val="660066"/>
          </a:solidFill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Book Antiqua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Book Antiqua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Book Antiqua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Book Antiqua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Book Antiqua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Book Antiqua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Book Antiqua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Book Antiqua" pitchFamily="18" charset="0"/>
              </a:defRPr>
            </a:lvl9pPr>
          </a:lstStyle>
          <a:p>
            <a:endParaRPr lang="fr-FR" sz="2400" b="1" dirty="0">
              <a:solidFill>
                <a:schemeClr val="bg1"/>
              </a:solidFill>
            </a:endParaRPr>
          </a:p>
          <a:p>
            <a:endParaRPr lang="fr-FR" sz="2400" b="1" dirty="0">
              <a:solidFill>
                <a:schemeClr val="bg1"/>
              </a:solidFill>
            </a:endParaRPr>
          </a:p>
          <a:p>
            <a:r>
              <a:rPr lang="fr-FR" sz="2400" b="1" dirty="0">
                <a:solidFill>
                  <a:schemeClr val="bg1"/>
                </a:solidFill>
              </a:rPr>
              <a:t>A Double </a:t>
            </a:r>
            <a:r>
              <a:rPr lang="fr-FR" sz="2400" b="1" dirty="0" err="1">
                <a:solidFill>
                  <a:schemeClr val="bg1"/>
                </a:solidFill>
              </a:rPr>
              <a:t>Degree</a:t>
            </a:r>
            <a:r>
              <a:rPr lang="fr-FR" sz="2400" b="1" dirty="0">
                <a:solidFill>
                  <a:schemeClr val="bg1"/>
                </a:solidFill>
              </a:rPr>
              <a:t>?</a:t>
            </a:r>
          </a:p>
          <a:p>
            <a:endParaRPr lang="fr-FR" sz="2400" b="1" dirty="0">
              <a:solidFill>
                <a:schemeClr val="bg1"/>
              </a:solidFill>
            </a:endParaRPr>
          </a:p>
          <a:p>
            <a:r>
              <a:rPr lang="fr-FR" sz="2400" b="1" dirty="0">
                <a:solidFill>
                  <a:schemeClr val="bg1"/>
                </a:solidFill>
              </a:rPr>
              <a:t>Anne GILLET </a:t>
            </a:r>
          </a:p>
          <a:p>
            <a:r>
              <a:rPr lang="fr-FR" sz="2400" b="1" dirty="0">
                <a:solidFill>
                  <a:schemeClr val="bg1"/>
                </a:solidFill>
              </a:rPr>
              <a:t>Room 155 – </a:t>
            </a:r>
            <a:r>
              <a:rPr lang="fr-FR" sz="2400" b="1" dirty="0" err="1">
                <a:solidFill>
                  <a:schemeClr val="bg1"/>
                </a:solidFill>
              </a:rPr>
              <a:t>anne.gillet@uliege.be</a:t>
            </a:r>
            <a:endParaRPr lang="fr-FR" sz="2400" b="1" dirty="0">
              <a:solidFill>
                <a:schemeClr val="bg1"/>
              </a:solidFill>
            </a:endParaRPr>
          </a:p>
          <a:p>
            <a:r>
              <a:rPr lang="fr-FR" sz="2400" b="1" dirty="0">
                <a:solidFill>
                  <a:schemeClr val="bg1"/>
                </a:solidFill>
              </a:rPr>
              <a:t>(International Relations Office)</a:t>
            </a:r>
          </a:p>
        </p:txBody>
      </p:sp>
      <p:sp>
        <p:nvSpPr>
          <p:cNvPr id="6" name="Text Box 1"/>
          <p:cNvSpPr txBox="1">
            <a:spLocks noChangeArrowheads="1"/>
          </p:cNvSpPr>
          <p:nvPr/>
        </p:nvSpPr>
        <p:spPr bwMode="auto">
          <a:xfrm>
            <a:off x="1547813" y="33468"/>
            <a:ext cx="6172200" cy="857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anchor="ctr"/>
          <a:lstStyle/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fr-BE" sz="2400" b="1" dirty="0">
                <a:solidFill>
                  <a:srgbClr val="94006B"/>
                </a:solidFill>
              </a:rPr>
              <a:t> Le Master en Ingénieur de Gestion – </a:t>
            </a:r>
          </a:p>
          <a:p>
            <a:pPr algn="ctr">
              <a:tabLst>
                <a:tab pos="0" algn="l"/>
                <a:tab pos="335756" algn="l"/>
                <a:tab pos="672704" algn="l"/>
                <a:tab pos="1009650" algn="l"/>
                <a:tab pos="1346597" algn="l"/>
                <a:tab pos="1683544" algn="l"/>
                <a:tab pos="2020491" algn="l"/>
                <a:tab pos="2357438" algn="l"/>
                <a:tab pos="2694385" algn="l"/>
                <a:tab pos="3031331" algn="l"/>
                <a:tab pos="3368279" algn="l"/>
                <a:tab pos="3705225" algn="l"/>
                <a:tab pos="4042172" algn="l"/>
                <a:tab pos="4379119" algn="l"/>
                <a:tab pos="4716066" algn="l"/>
                <a:tab pos="5053013" algn="l"/>
                <a:tab pos="5389960" algn="l"/>
                <a:tab pos="5726906" algn="l"/>
                <a:tab pos="6063854" algn="l"/>
                <a:tab pos="6400800" algn="l"/>
                <a:tab pos="6737747" algn="l"/>
              </a:tabLst>
            </a:pPr>
            <a:r>
              <a:rPr lang="fr-BE" sz="2400" b="1" dirty="0">
                <a:solidFill>
                  <a:srgbClr val="94006B"/>
                </a:solidFill>
              </a:rPr>
              <a:t>Double </a:t>
            </a:r>
            <a:r>
              <a:rPr lang="fr-BE" sz="2400" b="1" dirty="0" err="1">
                <a:solidFill>
                  <a:srgbClr val="94006B"/>
                </a:solidFill>
              </a:rPr>
              <a:t>degree</a:t>
            </a:r>
            <a:endParaRPr lang="fr-BE" sz="2400" b="1" dirty="0">
              <a:solidFill>
                <a:srgbClr val="9400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65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ZoneTexte 4"/>
          <p:cNvSpPr txBox="1"/>
          <p:nvPr/>
        </p:nvSpPr>
        <p:spPr>
          <a:xfrm>
            <a:off x="652004" y="1578179"/>
            <a:ext cx="7777622" cy="15927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9750">
                <a:solidFill>
                  <a:schemeClr val="bg1"/>
                </a:solidFill>
                <a:latin typeface="Bebas Neue Bold"/>
                <a:cs typeface="Bebas Neue Bold"/>
              </a:rPr>
              <a:t>HEC LIEGE ALUMNI</a:t>
            </a:r>
          </a:p>
        </p:txBody>
      </p:sp>
      <p:pic>
        <p:nvPicPr>
          <p:cNvPr id="8" name="Image 7" descr="063 Procla Hec ∏ 2017michel houet - ULiege.jpg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909" t="13974" r="-114" b="16444"/>
          <a:stretch/>
        </p:blipFill>
        <p:spPr>
          <a:xfrm>
            <a:off x="867103" y="734305"/>
            <a:ext cx="7133897" cy="3578852"/>
          </a:xfrm>
          <a:prstGeom prst="rect">
            <a:avLst/>
          </a:prstGeom>
        </p:spPr>
      </p:pic>
      <p:sp>
        <p:nvSpPr>
          <p:cNvPr id="9" name="ZoneTexte 8"/>
          <p:cNvSpPr txBox="1"/>
          <p:nvPr/>
        </p:nvSpPr>
        <p:spPr>
          <a:xfrm>
            <a:off x="1111814" y="1104111"/>
            <a:ext cx="6858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500" dirty="0">
                <a:solidFill>
                  <a:schemeClr val="bg1"/>
                </a:solidFill>
                <a:highlight>
                  <a:srgbClr val="008080"/>
                </a:highlight>
                <a:latin typeface="Candara" panose="020E0502030303020204" pitchFamily="34" charset="0"/>
                <a:cs typeface="Bebas Neue Bold"/>
              </a:rPr>
              <a:t>Le service </a:t>
            </a:r>
          </a:p>
          <a:p>
            <a:pPr algn="ctr"/>
            <a:r>
              <a:rPr lang="fr-FR" sz="4500" dirty="0" err="1">
                <a:solidFill>
                  <a:schemeClr val="bg1"/>
                </a:solidFill>
                <a:highlight>
                  <a:srgbClr val="008080"/>
                </a:highlight>
                <a:latin typeface="Candara" panose="020E0502030303020204" pitchFamily="34" charset="0"/>
                <a:cs typeface="Bebas Neue Bold"/>
              </a:rPr>
              <a:t>Corporate</a:t>
            </a:r>
            <a:r>
              <a:rPr lang="fr-FR" sz="4500" dirty="0">
                <a:solidFill>
                  <a:schemeClr val="bg1"/>
                </a:solidFill>
                <a:highlight>
                  <a:srgbClr val="008080"/>
                </a:highlight>
                <a:latin typeface="Candara" panose="020E0502030303020204" pitchFamily="34" charset="0"/>
                <a:cs typeface="Bebas Neue Bold"/>
              </a:rPr>
              <a:t> Relations </a:t>
            </a:r>
          </a:p>
          <a:p>
            <a:pPr algn="ctr"/>
            <a:r>
              <a:rPr lang="fr-FR" sz="4500" dirty="0">
                <a:solidFill>
                  <a:schemeClr val="bg1"/>
                </a:solidFill>
                <a:highlight>
                  <a:srgbClr val="008080"/>
                </a:highlight>
                <a:latin typeface="Candara" panose="020E0502030303020204" pitchFamily="34" charset="0"/>
                <a:cs typeface="Bebas Neue Bold"/>
              </a:rPr>
              <a:t>Alumni Network </a:t>
            </a:r>
          </a:p>
          <a:p>
            <a:pPr algn="ctr"/>
            <a:r>
              <a:rPr lang="fr-FR" sz="4500" dirty="0">
                <a:solidFill>
                  <a:schemeClr val="bg1"/>
                </a:solidFill>
                <a:highlight>
                  <a:srgbClr val="008080"/>
                </a:highlight>
                <a:latin typeface="Candara" panose="020E0502030303020204" pitchFamily="34" charset="0"/>
                <a:cs typeface="Bebas Neue Bold"/>
              </a:rPr>
              <a:t>&amp; </a:t>
            </a:r>
            <a:r>
              <a:rPr lang="fr-FR" sz="4500" dirty="0" err="1">
                <a:solidFill>
                  <a:schemeClr val="bg1"/>
                </a:solidFill>
                <a:highlight>
                  <a:srgbClr val="008080"/>
                </a:highlight>
                <a:latin typeface="Candara" panose="020E0502030303020204" pitchFamily="34" charset="0"/>
                <a:cs typeface="Bebas Neue Bold"/>
              </a:rPr>
              <a:t>career</a:t>
            </a:r>
            <a:r>
              <a:rPr lang="fr-FR" sz="4500" dirty="0">
                <a:solidFill>
                  <a:schemeClr val="bg1"/>
                </a:solidFill>
                <a:highlight>
                  <a:srgbClr val="008080"/>
                </a:highlight>
                <a:latin typeface="Candara" panose="020E0502030303020204" pitchFamily="34" charset="0"/>
                <a:cs typeface="Bebas Neue Bold"/>
              </a:rPr>
              <a:t> </a:t>
            </a:r>
            <a:r>
              <a:rPr lang="fr-FR" sz="4500" dirty="0" err="1">
                <a:solidFill>
                  <a:schemeClr val="bg1"/>
                </a:solidFill>
                <a:highlight>
                  <a:srgbClr val="008080"/>
                </a:highlight>
                <a:latin typeface="Candara" panose="020E0502030303020204" pitchFamily="34" charset="0"/>
                <a:cs typeface="Bebas Neue Bold"/>
              </a:rPr>
              <a:t>Development</a:t>
            </a:r>
            <a:r>
              <a:rPr lang="fr-FR" sz="4500" dirty="0">
                <a:solidFill>
                  <a:schemeClr val="bg1"/>
                </a:solidFill>
                <a:highlight>
                  <a:srgbClr val="008080"/>
                </a:highlight>
                <a:latin typeface="Candara" panose="020E0502030303020204" pitchFamily="34" charset="0"/>
                <a:cs typeface="Bebas Neue Bold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0974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6067" y="177810"/>
            <a:ext cx="7354549" cy="507831"/>
          </a:xfrm>
          <a:prstGeom prst="rect">
            <a:avLst/>
          </a:prstGeom>
          <a:ln/>
          <a:effectLst>
            <a:outerShdw blurRad="50800" dist="38100" dir="2700000" algn="tl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BE" sz="2700" b="1" dirty="0">
                <a:solidFill>
                  <a:srgbClr val="008080"/>
                </a:solidFill>
                <a:latin typeface="Candara" panose="020E0502030303020204" pitchFamily="34" charset="0"/>
                <a:ea typeface="+mj-ea"/>
                <a:cs typeface="+mj-cs"/>
              </a:rPr>
              <a:t>Votre CV se construit maintenant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1003508"/>
            <a:ext cx="6399330" cy="0"/>
          </a:xfrm>
          <a:prstGeom prst="line">
            <a:avLst/>
          </a:prstGeom>
          <a:ln w="25400" cmpd="thickThin">
            <a:solidFill>
              <a:schemeClr val="tx2">
                <a:lumMod val="40000"/>
                <a:lumOff val="60000"/>
                <a:alpha val="866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30E4E2F4-4C4F-54CE-D271-28E384EEB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6067" y="1462332"/>
            <a:ext cx="9332456" cy="3377584"/>
          </a:xfrm>
        </p:spPr>
        <p:txBody>
          <a:bodyPr/>
          <a:lstStyle/>
          <a:p>
            <a:pPr algn="l"/>
            <a:r>
              <a:rPr lang="en-GB" sz="2400" dirty="0"/>
              <a:t>Comment?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	- </a:t>
            </a:r>
            <a:r>
              <a:rPr lang="en-GB" sz="2400" dirty="0" err="1"/>
              <a:t>votre</a:t>
            </a:r>
            <a:r>
              <a:rPr lang="en-GB" sz="2400" dirty="0"/>
              <a:t> travail de fin </a:t>
            </a:r>
            <a:r>
              <a:rPr lang="en-GB" sz="2400" dirty="0" err="1"/>
              <a:t>d’étude</a:t>
            </a:r>
            <a:br>
              <a:rPr lang="en-GB" sz="2400" dirty="0"/>
            </a:br>
            <a:r>
              <a:rPr lang="en-GB" sz="2400" dirty="0"/>
              <a:t>	- </a:t>
            </a:r>
            <a:r>
              <a:rPr lang="en-GB" sz="2400" dirty="0" err="1"/>
              <a:t>votre</a:t>
            </a:r>
            <a:r>
              <a:rPr lang="en-GB" sz="2400" dirty="0"/>
              <a:t> stage </a:t>
            </a:r>
            <a:r>
              <a:rPr lang="en-GB" sz="2400" dirty="0" err="1"/>
              <a:t>en</a:t>
            </a:r>
            <a:r>
              <a:rPr lang="en-GB" sz="2400" dirty="0"/>
              <a:t> Master 2</a:t>
            </a:r>
            <a:br>
              <a:rPr lang="en-GB" sz="2400" dirty="0"/>
            </a:br>
            <a:r>
              <a:rPr lang="en-GB" sz="2400" dirty="0"/>
              <a:t>	- les programmes </a:t>
            </a:r>
            <a:r>
              <a:rPr lang="en-GB" sz="2400" dirty="0" err="1"/>
              <a:t>Explort</a:t>
            </a:r>
            <a:r>
              <a:rPr lang="en-GB" sz="2400" dirty="0"/>
              <a:t> de </a:t>
            </a:r>
            <a:r>
              <a:rPr lang="en-GB" sz="2400" dirty="0" err="1"/>
              <a:t>l’AWEX</a:t>
            </a:r>
            <a:br>
              <a:rPr lang="en-GB" sz="2400" dirty="0"/>
            </a:br>
            <a:r>
              <a:rPr lang="en-GB" sz="2400" dirty="0"/>
              <a:t>	- un </a:t>
            </a:r>
            <a:r>
              <a:rPr lang="en-GB" sz="2400" dirty="0" err="1"/>
              <a:t>ou</a:t>
            </a:r>
            <a:r>
              <a:rPr lang="en-GB" sz="2400" dirty="0"/>
              <a:t> deux </a:t>
            </a:r>
            <a:r>
              <a:rPr lang="en-GB" sz="2400" dirty="0" err="1"/>
              <a:t>séjours</a:t>
            </a:r>
            <a:r>
              <a:rPr lang="en-GB" sz="2400" dirty="0"/>
              <a:t> Erasmus</a:t>
            </a:r>
            <a:br>
              <a:rPr lang="en-GB" sz="2400" dirty="0"/>
            </a:br>
            <a:r>
              <a:rPr lang="en-GB" sz="2400" dirty="0"/>
              <a:t>	- des </a:t>
            </a:r>
            <a:r>
              <a:rPr lang="en-GB" sz="2400" dirty="0" err="1"/>
              <a:t>activités</a:t>
            </a:r>
            <a:r>
              <a:rPr lang="en-GB" sz="2400" dirty="0"/>
              <a:t> extra-</a:t>
            </a:r>
            <a:r>
              <a:rPr lang="en-GB" sz="2400" dirty="0" err="1"/>
              <a:t>académiques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		</a:t>
            </a:r>
            <a:r>
              <a:rPr lang="en-GB" sz="2400" dirty="0" err="1"/>
              <a:t>mais</a:t>
            </a:r>
            <a:r>
              <a:rPr lang="en-GB" sz="2400" dirty="0"/>
              <a:t> </a:t>
            </a:r>
            <a:r>
              <a:rPr lang="en-GB" sz="2400" dirty="0" err="1"/>
              <a:t>aussi</a:t>
            </a:r>
            <a:r>
              <a:rPr lang="en-GB" sz="2400" dirty="0"/>
              <a:t>…</a:t>
            </a:r>
            <a:br>
              <a:rPr lang="en-GB" sz="2100" dirty="0"/>
            </a:b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13695048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98364" y="255428"/>
            <a:ext cx="7354549" cy="507831"/>
          </a:xfrm>
          <a:prstGeom prst="rect">
            <a:avLst/>
          </a:prstGeom>
          <a:ln/>
          <a:effectLst>
            <a:outerShdw blurRad="50800" dist="38100" dir="2700000" algn="tl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BE" sz="2700" b="1" dirty="0">
                <a:solidFill>
                  <a:srgbClr val="0080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Votre CV se construit maintenant</a:t>
            </a:r>
          </a:p>
        </p:txBody>
      </p:sp>
      <p:cxnSp>
        <p:nvCxnSpPr>
          <p:cNvPr id="11" name="Connecteur droit 10"/>
          <p:cNvCxnSpPr>
            <a:cxnSpLocks/>
          </p:cNvCxnSpPr>
          <p:nvPr/>
        </p:nvCxnSpPr>
        <p:spPr>
          <a:xfrm>
            <a:off x="98365" y="834285"/>
            <a:ext cx="6287803" cy="0"/>
          </a:xfrm>
          <a:prstGeom prst="line">
            <a:avLst/>
          </a:prstGeom>
          <a:ln w="25400" cmpd="thickThin">
            <a:solidFill>
              <a:schemeClr val="tx2">
                <a:lumMod val="40000"/>
                <a:lumOff val="60000"/>
                <a:alpha val="866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30E4E2F4-4C4F-54CE-D271-28E384EEB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364" y="1507253"/>
            <a:ext cx="9261946" cy="4291570"/>
          </a:xfrm>
        </p:spPr>
        <p:txBody>
          <a:bodyPr/>
          <a:lstStyle/>
          <a:p>
            <a:pPr algn="l"/>
            <a:r>
              <a:rPr lang="en-GB" sz="2400" dirty="0"/>
              <a:t>… </a:t>
            </a:r>
            <a:r>
              <a:rPr lang="en-GB" sz="2400" dirty="0" err="1"/>
              <a:t>dès</a:t>
            </a:r>
            <a:r>
              <a:rPr lang="en-GB" sz="2400" dirty="0"/>
              <a:t> </a:t>
            </a:r>
            <a:r>
              <a:rPr lang="en-GB" sz="2400" dirty="0" err="1"/>
              <a:t>maintenant</a:t>
            </a:r>
            <a:r>
              <a:rPr lang="en-GB" sz="2400" dirty="0"/>
              <a:t>:</a:t>
            </a:r>
            <a:br>
              <a:rPr lang="en-GB" sz="2400" dirty="0"/>
            </a:br>
            <a:r>
              <a:rPr lang="en-GB" sz="2400" dirty="0"/>
              <a:t>	- un stage </a:t>
            </a:r>
            <a:r>
              <a:rPr lang="en-GB" sz="2400" dirty="0" err="1"/>
              <a:t>volontaire</a:t>
            </a:r>
            <a:r>
              <a:rPr lang="en-GB" sz="2400" dirty="0"/>
              <a:t> </a:t>
            </a:r>
            <a:r>
              <a:rPr lang="en-GB" sz="2400" dirty="0" err="1"/>
              <a:t>durant</a:t>
            </a:r>
            <a:r>
              <a:rPr lang="en-GB" sz="2400" dirty="0"/>
              <a:t> </a:t>
            </a:r>
            <a:r>
              <a:rPr lang="en-GB" sz="2400" dirty="0" err="1"/>
              <a:t>l’été</a:t>
            </a:r>
            <a:br>
              <a:rPr lang="en-GB" sz="2400" dirty="0"/>
            </a:br>
            <a:r>
              <a:rPr lang="en-GB" sz="2400" dirty="0"/>
              <a:t>	- </a:t>
            </a:r>
            <a:r>
              <a:rPr lang="en-GB" sz="2400" dirty="0" err="1"/>
              <a:t>être</a:t>
            </a:r>
            <a:r>
              <a:rPr lang="en-GB" sz="2400" dirty="0"/>
              <a:t> </a:t>
            </a:r>
            <a:r>
              <a:rPr lang="en-GB" sz="2400" dirty="0" err="1"/>
              <a:t>actif</a:t>
            </a:r>
            <a:r>
              <a:rPr lang="en-GB" sz="2400" dirty="0"/>
              <a:t> dans les OIC, HEC Consulting, HEC Advisory…</a:t>
            </a:r>
            <a:br>
              <a:rPr lang="en-GB" sz="2400" dirty="0"/>
            </a:br>
            <a:r>
              <a:rPr lang="en-GB" sz="2400" dirty="0"/>
              <a:t>	- les field trips </a:t>
            </a:r>
            <a:br>
              <a:rPr lang="en-GB" sz="2400" dirty="0"/>
            </a:br>
            <a:r>
              <a:rPr lang="en-GB" sz="2400" dirty="0"/>
              <a:t>	- </a:t>
            </a:r>
            <a:r>
              <a:rPr lang="en-GB" sz="2400" dirty="0" err="1"/>
              <a:t>participez</a:t>
            </a:r>
            <a:r>
              <a:rPr lang="en-GB" sz="2400" dirty="0"/>
              <a:t> </a:t>
            </a:r>
            <a:r>
              <a:rPr lang="en-GB" sz="2400" dirty="0" err="1"/>
              <a:t>à</a:t>
            </a:r>
            <a:r>
              <a:rPr lang="en-GB" sz="2400" dirty="0"/>
              <a:t> des concours: CFA, BCG, HEC BG,…</a:t>
            </a:r>
            <a:br>
              <a:rPr lang="en-GB" sz="2400" dirty="0"/>
            </a:br>
            <a:r>
              <a:rPr lang="en-GB" sz="2400" dirty="0"/>
              <a:t>	- </a:t>
            </a:r>
            <a:r>
              <a:rPr lang="en-GB" sz="2400" dirty="0" err="1"/>
              <a:t>inscrivez-vous</a:t>
            </a:r>
            <a:r>
              <a:rPr lang="en-GB" sz="2400" dirty="0"/>
              <a:t> sur le Career </a:t>
            </a:r>
            <a:r>
              <a:rPr lang="en-GB" sz="2400" dirty="0" err="1"/>
              <a:t>Center</a:t>
            </a:r>
            <a:r>
              <a:rPr lang="en-GB" sz="2400" dirty="0"/>
              <a:t> de HEC Liège: </a:t>
            </a:r>
            <a:r>
              <a:rPr lang="en-GB" sz="2400" dirty="0" err="1"/>
              <a:t>votre</a:t>
            </a:r>
            <a:r>
              <a:rPr lang="en-GB" sz="2400" dirty="0"/>
              <a:t> CV, 		info. sur les </a:t>
            </a:r>
            <a:r>
              <a:rPr lang="en-GB" sz="2400" dirty="0" err="1"/>
              <a:t>entreprises</a:t>
            </a:r>
            <a:r>
              <a:rPr lang="en-GB" sz="2400" dirty="0"/>
              <a:t> , </a:t>
            </a:r>
            <a:r>
              <a:rPr lang="en-GB" sz="2400" dirty="0" err="1"/>
              <a:t>témoignages</a:t>
            </a:r>
            <a:r>
              <a:rPr lang="en-GB" sz="2400" dirty="0"/>
              <a:t>, articles, conseils,…</a:t>
            </a:r>
            <a:br>
              <a:rPr lang="en-GB" sz="2400" dirty="0"/>
            </a:br>
            <a:r>
              <a:rPr lang="en-GB" sz="2400" dirty="0"/>
              <a:t>	- </a:t>
            </a:r>
            <a:r>
              <a:rPr lang="en-GB" sz="2400" dirty="0" err="1"/>
              <a:t>participez</a:t>
            </a:r>
            <a:r>
              <a:rPr lang="en-GB" sz="2400" dirty="0"/>
              <a:t> aux events/</a:t>
            </a:r>
            <a:r>
              <a:rPr lang="en-GB" sz="2400" dirty="0" err="1"/>
              <a:t>conférences</a:t>
            </a:r>
            <a:r>
              <a:rPr lang="en-GB" sz="2400" dirty="0"/>
              <a:t> de </a:t>
            </a:r>
            <a:r>
              <a:rPr lang="en-GB" sz="2400" dirty="0" err="1"/>
              <a:t>l’Ecole</a:t>
            </a:r>
            <a:r>
              <a:rPr lang="en-GB" sz="2400" dirty="0"/>
              <a:t> </a:t>
            </a:r>
            <a:br>
              <a:rPr lang="en-GB" sz="2400" dirty="0"/>
            </a:br>
            <a:r>
              <a:rPr lang="en-GB" sz="2400" dirty="0"/>
              <a:t>	- et aux events du CR: What’s next : </a:t>
            </a:r>
            <a:br>
              <a:rPr lang="en-GB" sz="2400" dirty="0"/>
            </a:br>
            <a:r>
              <a:rPr lang="en-GB" sz="2400" dirty="0"/>
              <a:t>			Intrapreneurs 3/4 et SCM 18/4</a:t>
            </a:r>
            <a:br>
              <a:rPr lang="en-GB" sz="2400" dirty="0"/>
            </a:br>
            <a:br>
              <a:rPr lang="en-GB" sz="1800" dirty="0"/>
            </a:br>
            <a:br>
              <a:rPr lang="en-GB" sz="2400" dirty="0"/>
            </a:br>
            <a:br>
              <a:rPr lang="en-GB" sz="2100" dirty="0"/>
            </a:b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5110022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41F22C0-14AF-EA74-E4C3-A320C01129D2}"/>
              </a:ext>
            </a:extLst>
          </p:cNvPr>
          <p:cNvSpPr/>
          <p:nvPr/>
        </p:nvSpPr>
        <p:spPr>
          <a:xfrm>
            <a:off x="4283968" y="3939902"/>
            <a:ext cx="4752528" cy="1080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7271642-9A3C-EC47-8C6B-FC8EE311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chemeClr val="accent6">
                    <a:lumMod val="75000"/>
                  </a:schemeClr>
                </a:solidFill>
              </a:rPr>
              <a:t>Les principaux changements en master</a:t>
            </a:r>
          </a:p>
        </p:txBody>
      </p:sp>
      <p:graphicFrame>
        <p:nvGraphicFramePr>
          <p:cNvPr id="6" name="Diagramme 5">
            <a:extLst>
              <a:ext uri="{FF2B5EF4-FFF2-40B4-BE49-F238E27FC236}">
                <a16:creationId xmlns:a16="http://schemas.microsoft.com/office/drawing/2014/main" id="{D9C085CF-24D7-4E20-877C-0074C0A3B64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6825303"/>
              </p:ext>
            </p:extLst>
          </p:nvPr>
        </p:nvGraphicFramePr>
        <p:xfrm>
          <a:off x="539552" y="1193105"/>
          <a:ext cx="8424936" cy="37549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E18B776C-881C-840B-5CAA-7874D034A323}"/>
              </a:ext>
            </a:extLst>
          </p:cNvPr>
          <p:cNvGrpSpPr/>
          <p:nvPr/>
        </p:nvGrpSpPr>
        <p:grpSpPr>
          <a:xfrm>
            <a:off x="1120413" y="627534"/>
            <a:ext cx="6871222" cy="336887"/>
            <a:chOff x="684819" y="383680"/>
            <a:chExt cx="7735318" cy="559071"/>
          </a:xfrm>
          <a:solidFill>
            <a:schemeClr val="accent1"/>
          </a:solidFill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DBA2636-A2CF-B9FF-23E1-D4443B5D2484}"/>
                </a:ext>
              </a:extLst>
            </p:cNvPr>
            <p:cNvSpPr/>
            <p:nvPr/>
          </p:nvSpPr>
          <p:spPr>
            <a:xfrm>
              <a:off x="684819" y="383680"/>
              <a:ext cx="7735318" cy="559071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BE"/>
            </a:p>
          </p:txBody>
        </p:sp>
        <p:sp>
          <p:nvSpPr>
            <p:cNvPr id="7" name="Rectangle: Rounded Corners 4">
              <a:extLst>
                <a:ext uri="{FF2B5EF4-FFF2-40B4-BE49-F238E27FC236}">
                  <a16:creationId xmlns:a16="http://schemas.microsoft.com/office/drawing/2014/main" id="{19DBD0E9-C4B7-E01D-66CE-52CCC96D6101}"/>
                </a:ext>
              </a:extLst>
            </p:cNvPr>
            <p:cNvSpPr txBox="1"/>
            <p:nvPr/>
          </p:nvSpPr>
          <p:spPr>
            <a:xfrm>
              <a:off x="712111" y="410972"/>
              <a:ext cx="7680733" cy="504487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algn="ctr"/>
              <a:r>
                <a:rPr lang="fr-FR" sz="1800" b="1">
                  <a:solidFill>
                    <a:schemeClr val="bg1"/>
                  </a:solidFill>
                  <a:latin typeface="Candara" panose="020E0502030303020204" pitchFamily="34" charset="0"/>
                </a:rPr>
                <a:t>Programmes simplifiés, tous les cours à 5 ECTS 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8142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F6179D1-2DD4-E343-A797-799CE5751B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DBD2F7-DC9D-594A-A056-9CFB4F6022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688EABC2-4C7D-6349-B541-3829966B47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3610897-6FF9-364C-AEA4-9E2279A75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A56845D-9009-2746-AAE1-81D6E0034A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3838732-B273-1A43-970E-76D4339F47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12858AF-110A-564D-91C8-C991A4866E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75F798F1-F47A-7B47-AEAA-2587E3794D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DB0BD622-860D-8D48-B1DA-CEF88BF0819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69E6365-CAB7-2D42-B119-2EA55C6681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4FC47EF-B58B-F64F-8730-F0E4D18C1B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8AC80ED-5091-EB48-8BA1-A99DCF46EB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6067" y="177810"/>
            <a:ext cx="7354549" cy="507831"/>
          </a:xfrm>
          <a:prstGeom prst="rect">
            <a:avLst/>
          </a:prstGeom>
          <a:ln/>
          <a:effectLst>
            <a:outerShdw blurRad="50800" dist="38100" dir="2700000" algn="tl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BE" sz="2700" b="1" dirty="0">
                <a:solidFill>
                  <a:srgbClr val="008080"/>
                </a:solidFill>
                <a:latin typeface="Candara" panose="020E0502030303020204" pitchFamily="34" charset="0"/>
                <a:ea typeface="+mj-ea"/>
                <a:cs typeface="+mj-cs"/>
              </a:rPr>
              <a:t>Besoin d’aide? HEC Liège: une Ecole - un Réseau 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789195"/>
            <a:ext cx="6399330" cy="0"/>
          </a:xfrm>
          <a:prstGeom prst="line">
            <a:avLst/>
          </a:prstGeom>
          <a:ln w="25400" cmpd="thickThin">
            <a:solidFill>
              <a:schemeClr val="tx2">
                <a:lumMod val="40000"/>
                <a:lumOff val="60000"/>
                <a:alpha val="866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30E4E2F4-4C4F-54CE-D271-28E384EEB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0757" y="177810"/>
            <a:ext cx="9402920" cy="3979144"/>
          </a:xfrm>
        </p:spPr>
        <p:txBody>
          <a:bodyPr/>
          <a:lstStyle/>
          <a:p>
            <a:pPr algn="l"/>
            <a:r>
              <a:rPr lang="en-GB" sz="2400" dirty="0"/>
              <a:t>- Plus de </a:t>
            </a:r>
            <a:r>
              <a:rPr lang="en-GB" sz="2400" dirty="0">
                <a:solidFill>
                  <a:srgbClr val="008080"/>
                </a:solidFill>
              </a:rPr>
              <a:t>60 </a:t>
            </a:r>
            <a:r>
              <a:rPr lang="en-GB" sz="2400" dirty="0" err="1"/>
              <a:t>entreprises</a:t>
            </a:r>
            <a:r>
              <a:rPr lang="en-GB" sz="2400" dirty="0"/>
              <a:t> </a:t>
            </a:r>
            <a:r>
              <a:rPr lang="en-GB" sz="2400" dirty="0" err="1"/>
              <a:t>partenaires</a:t>
            </a:r>
            <a:r>
              <a:rPr lang="en-GB" sz="2400" dirty="0"/>
              <a:t> : </a:t>
            </a:r>
            <a:br>
              <a:rPr lang="en-GB" sz="2400" dirty="0"/>
            </a:br>
            <a:r>
              <a:rPr lang="en-GB" sz="2400" dirty="0"/>
              <a:t>    </a:t>
            </a:r>
            <a:r>
              <a:rPr lang="en-GB" sz="1800" dirty="0">
                <a:hlinkClick r:id="rId2"/>
              </a:rPr>
              <a:t>https://www.hec.uliege.be/fr/hec-decouvrez-les-partenaires-de-hec-liege</a:t>
            </a:r>
            <a:br>
              <a:rPr lang="en-GB" sz="2400" dirty="0"/>
            </a:br>
            <a:r>
              <a:rPr lang="en-GB" sz="2400" dirty="0"/>
              <a:t>- Plus de </a:t>
            </a:r>
            <a:r>
              <a:rPr lang="en-GB" sz="2400" dirty="0">
                <a:solidFill>
                  <a:srgbClr val="008080"/>
                </a:solidFill>
              </a:rPr>
              <a:t>100</a:t>
            </a:r>
            <a:r>
              <a:rPr lang="en-GB" sz="2400" dirty="0"/>
              <a:t> </a:t>
            </a:r>
            <a:r>
              <a:rPr lang="en-GB" sz="2400" dirty="0" err="1"/>
              <a:t>entreprises</a:t>
            </a:r>
            <a:r>
              <a:rPr lang="en-GB" sz="2400" dirty="0"/>
              <a:t> </a:t>
            </a:r>
            <a:r>
              <a:rPr lang="en-GB" sz="2400" dirty="0" err="1"/>
              <a:t>membres</a:t>
            </a:r>
            <a:r>
              <a:rPr lang="en-GB" sz="2400" dirty="0"/>
              <a:t> du Groupe pour HEC Liège:</a:t>
            </a:r>
            <a:br>
              <a:rPr lang="en-GB" sz="2400" dirty="0"/>
            </a:br>
            <a:r>
              <a:rPr lang="en-GB" sz="2400" dirty="0"/>
              <a:t>    </a:t>
            </a:r>
            <a:r>
              <a:rPr lang="en-GB" sz="1800" dirty="0">
                <a:hlinkClick r:id="rId3"/>
              </a:rPr>
              <a:t>https://www.groupehec.uliege.be/fr/groupehec</a:t>
            </a:r>
            <a:br>
              <a:rPr lang="en-GB" sz="1800" dirty="0"/>
            </a:br>
            <a:r>
              <a:rPr lang="en-GB" sz="1800" dirty="0"/>
              <a:t>	</a:t>
            </a:r>
            <a:br>
              <a:rPr lang="en-GB" sz="2400" dirty="0"/>
            </a:br>
            <a:r>
              <a:rPr lang="en-GB" sz="2400" dirty="0"/>
              <a:t>- Plus de </a:t>
            </a:r>
            <a:r>
              <a:rPr lang="en-GB" sz="2400" dirty="0">
                <a:solidFill>
                  <a:srgbClr val="008080"/>
                </a:solidFill>
              </a:rPr>
              <a:t>19.100 alumni </a:t>
            </a:r>
            <a:br>
              <a:rPr lang="en-GB" sz="2400" dirty="0"/>
            </a:br>
            <a:r>
              <a:rPr lang="en-GB" sz="2400" dirty="0"/>
              <a:t>	</a:t>
            </a:r>
            <a:r>
              <a:rPr lang="en-GB" sz="2400" dirty="0" err="1"/>
              <a:t>dont</a:t>
            </a:r>
            <a:r>
              <a:rPr lang="en-GB" sz="2400" dirty="0"/>
              <a:t> 30% </a:t>
            </a:r>
            <a:r>
              <a:rPr lang="en-GB" sz="2400" dirty="0" err="1"/>
              <a:t>à</a:t>
            </a:r>
            <a:r>
              <a:rPr lang="en-GB" sz="2400" dirty="0"/>
              <a:t> </a:t>
            </a:r>
            <a:r>
              <a:rPr lang="en-GB" sz="2400" dirty="0" err="1"/>
              <a:t>l’étranger</a:t>
            </a:r>
            <a:br>
              <a:rPr lang="en-GB" sz="2400" dirty="0"/>
            </a:br>
            <a:r>
              <a:rPr lang="en-GB" sz="2400" dirty="0"/>
              <a:t>	dans 101 pays : </a:t>
            </a:r>
            <a:r>
              <a:rPr lang="en-GB" sz="1600" dirty="0">
                <a:hlinkClick r:id="rId4"/>
              </a:rPr>
              <a:t>https://www.hec.uliege.be/fr/hec-un-reseau-actif-a-l-international</a:t>
            </a:r>
            <a:br>
              <a:rPr lang="en-GB" sz="2100" dirty="0"/>
            </a:b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3465342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6067" y="177810"/>
            <a:ext cx="7354549" cy="507831"/>
          </a:xfrm>
          <a:prstGeom prst="rect">
            <a:avLst/>
          </a:prstGeom>
          <a:ln/>
          <a:effectLst>
            <a:outerShdw blurRad="50800" dist="38100" dir="2700000" algn="tl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fr-BE" sz="2700" b="1" dirty="0">
                <a:solidFill>
                  <a:srgbClr val="008080"/>
                </a:solidFill>
                <a:latin typeface="Candara" panose="020E0502030303020204" pitchFamily="34" charset="0"/>
                <a:ea typeface="+mj-ea"/>
                <a:cs typeface="+mj-cs"/>
              </a:rPr>
              <a:t>HEC Liège: une Ecole - un Réseau 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1003508"/>
            <a:ext cx="6399330" cy="0"/>
          </a:xfrm>
          <a:prstGeom prst="line">
            <a:avLst/>
          </a:prstGeom>
          <a:ln w="25400" cmpd="thickThin">
            <a:solidFill>
              <a:schemeClr val="tx2">
                <a:lumMod val="40000"/>
                <a:lumOff val="60000"/>
                <a:alpha val="866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re 1">
            <a:extLst>
              <a:ext uri="{FF2B5EF4-FFF2-40B4-BE49-F238E27FC236}">
                <a16:creationId xmlns:a16="http://schemas.microsoft.com/office/drawing/2014/main" id="{30E4E2F4-4C4F-54CE-D271-28E384EEB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7479" y="1693075"/>
            <a:ext cx="8363627" cy="2603782"/>
          </a:xfrm>
        </p:spPr>
        <p:txBody>
          <a:bodyPr/>
          <a:lstStyle/>
          <a:p>
            <a:pPr algn="l"/>
            <a:r>
              <a:rPr lang="en-GB" sz="2400" dirty="0"/>
              <a:t>Un RESEAU </a:t>
            </a:r>
            <a:r>
              <a:rPr lang="en-GB" sz="2400" dirty="0" err="1"/>
              <a:t>d’entreprises</a:t>
            </a:r>
            <a:r>
              <a:rPr lang="en-GB" sz="2400" dirty="0"/>
              <a:t> et </a:t>
            </a:r>
            <a:r>
              <a:rPr lang="en-GB" sz="2400" dirty="0" err="1"/>
              <a:t>d’Alumni</a:t>
            </a:r>
            <a:r>
              <a:rPr lang="en-GB" sz="2400" dirty="0"/>
              <a:t> de </a:t>
            </a:r>
            <a:r>
              <a:rPr lang="en-GB" sz="2400" dirty="0" err="1"/>
              <a:t>secteurs</a:t>
            </a:r>
            <a:r>
              <a:rPr lang="en-GB" sz="2400" dirty="0"/>
              <a:t> </a:t>
            </a:r>
            <a:r>
              <a:rPr lang="en-GB" sz="2400" dirty="0" err="1"/>
              <a:t>variés</a:t>
            </a:r>
            <a:r>
              <a:rPr lang="en-GB" sz="2400" dirty="0"/>
              <a:t>, </a:t>
            </a:r>
            <a:r>
              <a:rPr lang="en-GB" sz="2400" dirty="0" err="1"/>
              <a:t>villes</a:t>
            </a:r>
            <a:r>
              <a:rPr lang="en-GB" sz="2400" dirty="0"/>
              <a:t> et pays </a:t>
            </a:r>
            <a:r>
              <a:rPr lang="en-GB" sz="2400" dirty="0" err="1"/>
              <a:t>différents</a:t>
            </a:r>
            <a:r>
              <a:rPr lang="en-GB" sz="2400" dirty="0"/>
              <a:t> POUR VOUS</a:t>
            </a:r>
            <a:br>
              <a:rPr lang="en-GB" sz="2400" dirty="0"/>
            </a:br>
            <a:br>
              <a:rPr lang="en-GB" sz="2400" dirty="0"/>
            </a:br>
            <a:r>
              <a:rPr lang="en-GB" sz="2400" dirty="0"/>
              <a:t>Que </a:t>
            </a:r>
            <a:r>
              <a:rPr lang="en-GB" sz="2400" dirty="0" err="1"/>
              <a:t>vous</a:t>
            </a:r>
            <a:r>
              <a:rPr lang="en-GB" sz="2400" dirty="0"/>
              <a:t> </a:t>
            </a:r>
            <a:r>
              <a:rPr lang="en-GB" sz="2400" dirty="0" err="1"/>
              <a:t>pouvez</a:t>
            </a:r>
            <a:r>
              <a:rPr lang="en-GB" sz="2400" dirty="0"/>
              <a:t> </a:t>
            </a:r>
            <a:r>
              <a:rPr lang="en-GB" sz="2400" dirty="0" err="1"/>
              <a:t>solliciter</a:t>
            </a:r>
            <a:r>
              <a:rPr lang="en-GB" sz="2400" dirty="0"/>
              <a:t> pour </a:t>
            </a:r>
            <a:r>
              <a:rPr lang="en-GB" sz="2400" dirty="0" err="1"/>
              <a:t>vos</a:t>
            </a:r>
            <a:r>
              <a:rPr lang="en-GB" sz="2400" dirty="0"/>
              <a:t> stages, </a:t>
            </a:r>
            <a:r>
              <a:rPr lang="en-GB" sz="2400" dirty="0" err="1"/>
              <a:t>vos</a:t>
            </a:r>
            <a:r>
              <a:rPr lang="en-GB" sz="2400" dirty="0"/>
              <a:t> travaux de fin </a:t>
            </a:r>
            <a:r>
              <a:rPr lang="en-GB" sz="2400" dirty="0" err="1"/>
              <a:t>d’étude</a:t>
            </a:r>
            <a:r>
              <a:rPr lang="en-GB" sz="2400" dirty="0"/>
              <a:t>, </a:t>
            </a:r>
            <a:r>
              <a:rPr lang="en-GB" sz="2400" dirty="0" err="1"/>
              <a:t>votre</a:t>
            </a:r>
            <a:r>
              <a:rPr lang="en-GB" sz="2400" dirty="0"/>
              <a:t> </a:t>
            </a:r>
            <a:r>
              <a:rPr lang="en-GB" sz="2400" dirty="0" err="1"/>
              <a:t>recrutement</a:t>
            </a:r>
            <a:r>
              <a:rPr lang="en-GB" sz="2400" dirty="0"/>
              <a:t>.</a:t>
            </a:r>
            <a:br>
              <a:rPr lang="en-GB" sz="1800" dirty="0"/>
            </a:br>
            <a:br>
              <a:rPr lang="en-GB" sz="2400" dirty="0"/>
            </a:br>
            <a:br>
              <a:rPr lang="en-GB" sz="2100" dirty="0"/>
            </a:br>
            <a:endParaRPr lang="en-GB" sz="2100" dirty="0"/>
          </a:p>
        </p:txBody>
      </p:sp>
    </p:spTree>
    <p:extLst>
      <p:ext uri="{BB962C8B-B14F-4D97-AF65-F5344CB8AC3E}">
        <p14:creationId xmlns:p14="http://schemas.microsoft.com/office/powerpoint/2010/main" val="843790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83CF42-AAFE-534E-8937-8CDF3D8C3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89" y="-78992"/>
            <a:ext cx="3082159" cy="871538"/>
          </a:xfrm>
        </p:spPr>
        <p:txBody>
          <a:bodyPr anchor="b">
            <a:normAutofit fontScale="90000"/>
          </a:bodyPr>
          <a:lstStyle/>
          <a:p>
            <a:r>
              <a:rPr lang="fr-FR" sz="3600" dirty="0">
                <a:solidFill>
                  <a:srgbClr val="008080"/>
                </a:solidFill>
                <a:latin typeface="Candara" panose="020E0502030303020204" pitchFamily="34" charset="0"/>
              </a:rPr>
              <a:t>Nos partenaires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149F183-2FC5-6B5F-A5FA-3D30599FA1BA}"/>
              </a:ext>
            </a:extLst>
          </p:cNvPr>
          <p:cNvSpPr txBox="1"/>
          <p:nvPr/>
        </p:nvSpPr>
        <p:spPr>
          <a:xfrm>
            <a:off x="1181010" y="1020187"/>
            <a:ext cx="3743351" cy="307007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dirty="0"/>
              <a:t>Mais aussi…</a:t>
            </a:r>
          </a:p>
          <a:p>
            <a:endParaRPr lang="fr-FR" dirty="0"/>
          </a:p>
          <a:p>
            <a:r>
              <a:rPr lang="fr-FR" dirty="0"/>
              <a:t>BCG</a:t>
            </a:r>
          </a:p>
          <a:p>
            <a:r>
              <a:rPr lang="fr-FR" dirty="0"/>
              <a:t>Roland Berger</a:t>
            </a:r>
          </a:p>
          <a:p>
            <a:r>
              <a:rPr lang="fr-FR" dirty="0"/>
              <a:t>McKinsey</a:t>
            </a:r>
          </a:p>
          <a:p>
            <a:r>
              <a:rPr lang="fr-FR" dirty="0" err="1"/>
              <a:t>Broptimize</a:t>
            </a:r>
            <a:endParaRPr lang="fr-FR" dirty="0"/>
          </a:p>
          <a:p>
            <a:r>
              <a:rPr lang="fr-FR" dirty="0" err="1"/>
              <a:t>Ormit</a:t>
            </a:r>
            <a:endParaRPr lang="fr-FR" dirty="0"/>
          </a:p>
          <a:p>
            <a:endParaRPr lang="fr-FR" dirty="0"/>
          </a:p>
          <a:p>
            <a:r>
              <a:rPr lang="fr-FR" dirty="0">
                <a:solidFill>
                  <a:srgbClr val="008080"/>
                </a:solidFill>
              </a:rPr>
              <a:t>Et beaucoup de PME, membres du Groupe pour HEC </a:t>
            </a:r>
            <a:r>
              <a:rPr lang="fr-FR" dirty="0" err="1">
                <a:solidFill>
                  <a:srgbClr val="008080"/>
                </a:solidFill>
              </a:rPr>
              <a:t>Liege</a:t>
            </a:r>
            <a:endParaRPr lang="fr-FR" dirty="0">
              <a:solidFill>
                <a:srgbClr val="008080"/>
              </a:solidFill>
            </a:endParaRPr>
          </a:p>
          <a:p>
            <a:endParaRPr lang="fr-FR" sz="1350" dirty="0"/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AD750643-EEDE-05BD-BE8A-A318019E1D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629940" y="4259044"/>
            <a:ext cx="727154" cy="874985"/>
          </a:xfrm>
          <a:solidFill>
            <a:schemeClr val="tx1"/>
          </a:solidFill>
        </p:spPr>
        <p:txBody>
          <a:bodyPr/>
          <a:lstStyle/>
          <a:p>
            <a:r>
              <a:rPr lang="fr-FR" dirty="0" err="1">
                <a:solidFill>
                  <a:schemeClr val="bg1"/>
                </a:solidFill>
              </a:rPr>
              <a:t>xxxxxxxxxxxxxxxxxxxxxxxxxxxxxxxxxxxxxx</a:t>
            </a:r>
            <a:endParaRPr lang="fr-FR" dirty="0">
              <a:solidFill>
                <a:schemeClr val="bg1"/>
              </a:solidFill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F5DDC5C-9A51-E042-6888-FF2BA1AE2266}"/>
              </a:ext>
            </a:extLst>
          </p:cNvPr>
          <p:cNvSpPr/>
          <p:nvPr/>
        </p:nvSpPr>
        <p:spPr>
          <a:xfrm>
            <a:off x="4572000" y="4123314"/>
            <a:ext cx="1007076" cy="123835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350"/>
          </a:p>
        </p:txBody>
      </p:sp>
      <p:pic>
        <p:nvPicPr>
          <p:cNvPr id="3" name="Image 2" descr="Une image contenant texte, capture d’écran, Police, Icône d’ordinateur&#10;&#10;Description générée automatiquement">
            <a:extLst>
              <a:ext uri="{FF2B5EF4-FFF2-40B4-BE49-F238E27FC236}">
                <a16:creationId xmlns:a16="http://schemas.microsoft.com/office/drawing/2014/main" id="{BAE2B7BC-5C3B-2F94-C91B-F7185148F1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7" t="17522" r="10844" b="6357"/>
          <a:stretch/>
        </p:blipFill>
        <p:spPr>
          <a:xfrm>
            <a:off x="5062672" y="0"/>
            <a:ext cx="3892262" cy="5134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0169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87441" y="188719"/>
            <a:ext cx="7806416" cy="830997"/>
          </a:xfrm>
          <a:prstGeom prst="rect">
            <a:avLst/>
          </a:prstGeom>
          <a:ln/>
          <a:effectLst>
            <a:outerShdw blurRad="50800" dist="38100" dir="2700000" algn="tl" rotWithShape="0">
              <a:schemeClr val="tx2">
                <a:lumMod val="60000"/>
                <a:lumOff val="40000"/>
                <a:alpha val="40000"/>
              </a:scheme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fr-BE" sz="2400" b="1" dirty="0">
                <a:solidFill>
                  <a:srgbClr val="008080"/>
                </a:solidFill>
                <a:latin typeface="Candara" panose="020E0502030303020204" pitchFamily="34" charset="0"/>
                <a:ea typeface="+mj-ea"/>
                <a:cs typeface="+mj-cs"/>
              </a:rPr>
              <a:t>Le Service </a:t>
            </a:r>
            <a:r>
              <a:rPr lang="fr-BE" sz="2400" b="1" dirty="0" err="1">
                <a:solidFill>
                  <a:srgbClr val="008080"/>
                </a:solidFill>
                <a:latin typeface="Candara" panose="020E0502030303020204" pitchFamily="34" charset="0"/>
                <a:ea typeface="+mj-ea"/>
                <a:cs typeface="+mj-cs"/>
              </a:rPr>
              <a:t>Corporate</a:t>
            </a:r>
            <a:r>
              <a:rPr lang="fr-BE" sz="2400" b="1" dirty="0">
                <a:solidFill>
                  <a:srgbClr val="008080"/>
                </a:solidFill>
                <a:latin typeface="Candara" panose="020E0502030303020204" pitchFamily="34" charset="0"/>
                <a:ea typeface="+mj-ea"/>
                <a:cs typeface="+mj-cs"/>
              </a:rPr>
              <a:t> Relations, </a:t>
            </a:r>
            <a:r>
              <a:rPr lang="fr-BE" sz="2400" b="1" dirty="0" err="1">
                <a:solidFill>
                  <a:srgbClr val="008080"/>
                </a:solidFill>
                <a:latin typeface="Candara" panose="020E0502030303020204" pitchFamily="34" charset="0"/>
                <a:ea typeface="+mj-ea"/>
                <a:cs typeface="+mj-cs"/>
              </a:rPr>
              <a:t>Career</a:t>
            </a:r>
            <a:r>
              <a:rPr lang="fr-BE" sz="2400" b="1" dirty="0">
                <a:solidFill>
                  <a:srgbClr val="008080"/>
                </a:solidFill>
                <a:latin typeface="Candara" panose="020E0502030303020204" pitchFamily="34" charset="0"/>
                <a:ea typeface="+mj-ea"/>
                <a:cs typeface="+mj-cs"/>
              </a:rPr>
              <a:t> </a:t>
            </a:r>
            <a:r>
              <a:rPr lang="fr-BE" sz="2400" b="1" dirty="0" err="1">
                <a:solidFill>
                  <a:srgbClr val="008080"/>
                </a:solidFill>
                <a:latin typeface="Candara" panose="020E0502030303020204" pitchFamily="34" charset="0"/>
                <a:ea typeface="+mj-ea"/>
                <a:cs typeface="+mj-cs"/>
              </a:rPr>
              <a:t>Development</a:t>
            </a:r>
            <a:r>
              <a:rPr lang="fr-BE" sz="2400" b="1" dirty="0">
                <a:solidFill>
                  <a:srgbClr val="008080"/>
                </a:solidFill>
                <a:latin typeface="Candara" panose="020E0502030303020204" pitchFamily="34" charset="0"/>
                <a:ea typeface="+mj-ea"/>
                <a:cs typeface="+mj-cs"/>
              </a:rPr>
              <a:t> &amp; Alumni Network: à votre disposition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0" y="1216466"/>
            <a:ext cx="6399330" cy="0"/>
          </a:xfrm>
          <a:prstGeom prst="line">
            <a:avLst/>
          </a:prstGeom>
          <a:ln w="25400" cmpd="thickThin">
            <a:solidFill>
              <a:schemeClr val="tx2">
                <a:lumMod val="40000"/>
                <a:lumOff val="60000"/>
                <a:alpha val="86667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Espace réservé du contenu 4" descr="Une image contenant personne, posant, mur, intérieur&#10;&#10;Description générée automatiquement">
            <a:extLst>
              <a:ext uri="{FF2B5EF4-FFF2-40B4-BE49-F238E27FC236}">
                <a16:creationId xmlns:a16="http://schemas.microsoft.com/office/drawing/2014/main" id="{267650C1-0B16-280E-74D2-01DF37F508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581"/>
          <a:stretch/>
        </p:blipFill>
        <p:spPr>
          <a:xfrm>
            <a:off x="339851" y="1343966"/>
            <a:ext cx="5091708" cy="269586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816B33F-CA00-B961-035A-1292032B81B9}"/>
              </a:ext>
            </a:extLst>
          </p:cNvPr>
          <p:cNvSpPr txBox="1"/>
          <p:nvPr/>
        </p:nvSpPr>
        <p:spPr>
          <a:xfrm>
            <a:off x="2018758" y="4071936"/>
            <a:ext cx="42051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Bureaux: hall principal – N1 – 007,008, 026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2749E1-FA65-823F-78A2-30BDA933DD82}"/>
              </a:ext>
            </a:extLst>
          </p:cNvPr>
          <p:cNvSpPr txBox="1"/>
          <p:nvPr/>
        </p:nvSpPr>
        <p:spPr>
          <a:xfrm>
            <a:off x="5920627" y="1392036"/>
            <a:ext cx="2904386" cy="14080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400" dirty="0" err="1"/>
              <a:t>Construisez</a:t>
            </a:r>
            <a:r>
              <a:rPr lang="en-GB" sz="2400" dirty="0"/>
              <a:t> </a:t>
            </a:r>
            <a:r>
              <a:rPr lang="en-GB" sz="2400" dirty="0" err="1"/>
              <a:t>votre</a:t>
            </a:r>
            <a:r>
              <a:rPr lang="en-GB" sz="2400" dirty="0"/>
              <a:t> CV ,</a:t>
            </a:r>
          </a:p>
          <a:p>
            <a:pPr algn="ctr"/>
            <a:r>
              <a:rPr lang="en-GB" sz="2400" dirty="0"/>
              <a:t>ensemble </a:t>
            </a:r>
          </a:p>
          <a:p>
            <a:pPr algn="ctr"/>
            <a:r>
              <a:rPr lang="en-GB" sz="2400" dirty="0"/>
              <a:t>nous le </a:t>
            </a:r>
            <a:r>
              <a:rPr lang="en-GB" sz="2400" dirty="0" err="1"/>
              <a:t>valoriserons</a:t>
            </a:r>
            <a:r>
              <a:rPr lang="en-GB" sz="2400" dirty="0"/>
              <a:t> </a:t>
            </a:r>
          </a:p>
          <a:p>
            <a:endParaRPr lang="en-GB" sz="135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DD6DD58-DFE4-CA6A-C441-E6F902AFCE3D}"/>
              </a:ext>
            </a:extLst>
          </p:cNvPr>
          <p:cNvSpPr txBox="1"/>
          <p:nvPr/>
        </p:nvSpPr>
        <p:spPr>
          <a:xfrm>
            <a:off x="6162538" y="2952601"/>
            <a:ext cx="2594685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350" dirty="0" err="1"/>
              <a:t>hec-corporaterelations@uliege.be</a:t>
            </a:r>
            <a:endParaRPr lang="en-GB" sz="135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CE536EF-B662-5690-85F9-2CFD84696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953" y="3286929"/>
            <a:ext cx="987887" cy="958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2881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A7661D4-09A2-71A1-9709-C53EB5F49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sz="2800" b="1" dirty="0">
                <a:solidFill>
                  <a:srgbClr val="94006B"/>
                </a:solidFill>
              </a:rPr>
              <a:t>Informations complémentaires</a:t>
            </a:r>
            <a:br>
              <a:rPr lang="fr-BE" sz="2800" b="1" dirty="0">
                <a:solidFill>
                  <a:srgbClr val="94006B"/>
                </a:solidFill>
              </a:rPr>
            </a:b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4B06C9-7095-C3B7-A0F5-8DDD828E07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342900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dirty="0">
                <a:solidFill>
                  <a:srgbClr val="000000"/>
                </a:solidFill>
                <a:ea typeface="MS Gothic" charset="-128"/>
              </a:rPr>
              <a:t>Prof. Sabine Limbourg (Directeur du programme)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endParaRPr lang="fr-BE" dirty="0">
              <a:solidFill>
                <a:srgbClr val="000000"/>
              </a:solidFill>
              <a:ea typeface="MS Gothic" charset="-128"/>
            </a:endParaRP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dirty="0">
                <a:solidFill>
                  <a:srgbClr val="000000"/>
                </a:solidFill>
                <a:ea typeface="MS Gothic" charset="-128"/>
              </a:rPr>
              <a:t>Mme Marie-Gabrielle Boxus (Responsable programmes)</a:t>
            </a:r>
            <a:endParaRPr lang="fr-BE" sz="675" dirty="0">
              <a:solidFill>
                <a:srgbClr val="000000"/>
              </a:solidFill>
              <a:ea typeface="MS Gothic" charset="-128"/>
            </a:endParaRPr>
          </a:p>
          <a:p>
            <a:pPr marL="685800" lvl="1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dirty="0">
                <a:solidFill>
                  <a:srgbClr val="000000"/>
                </a:solidFill>
                <a:ea typeface="MS Gothic" charset="-128"/>
              </a:rPr>
              <a:t>Marie-Gabrielle.Boxus@uliege.be (bureau  157)</a:t>
            </a:r>
          </a:p>
          <a:p>
            <a:pPr marL="685800" lvl="1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endParaRPr lang="fr-BE" dirty="0">
              <a:solidFill>
                <a:srgbClr val="000000"/>
              </a:solidFill>
              <a:ea typeface="MS Gothic" charset="-128"/>
            </a:endParaRP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dirty="0">
                <a:solidFill>
                  <a:srgbClr val="000000"/>
                </a:solidFill>
                <a:ea typeface="MS Gothic" charset="-128"/>
              </a:rPr>
              <a:t>Mme Christine Puit (Responsable programmes transdisciplinaires)</a:t>
            </a:r>
            <a:endParaRPr lang="fr-BE" sz="675" dirty="0">
              <a:solidFill>
                <a:srgbClr val="000000"/>
              </a:solidFill>
              <a:ea typeface="MS Gothic" charset="-128"/>
            </a:endParaRPr>
          </a:p>
          <a:p>
            <a:pPr marL="685800" lvl="1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Ø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dirty="0">
                <a:solidFill>
                  <a:srgbClr val="000000"/>
                </a:solidFill>
                <a:ea typeface="MS Gothic" charset="-128"/>
              </a:rPr>
              <a:t>Christine.Puit@uliege.be</a:t>
            </a: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endParaRPr lang="fr-BE" dirty="0">
              <a:solidFill>
                <a:srgbClr val="000000"/>
              </a:solidFill>
              <a:ea typeface="MS Gothic" charset="-128"/>
            </a:endParaRPr>
          </a:p>
          <a:p>
            <a:pPr marL="342900" indent="-342900">
              <a:spcBef>
                <a:spcPts val="600"/>
              </a:spcBef>
              <a:buClr>
                <a:srgbClr val="002060"/>
              </a:buClr>
              <a:buFont typeface="Wingdings" panose="05000000000000000000" pitchFamily="2" charset="2"/>
              <a:buChar char="§"/>
              <a:tabLst>
                <a:tab pos="253604" algn="l"/>
                <a:tab pos="589360" algn="l"/>
                <a:tab pos="926306" algn="l"/>
                <a:tab pos="1263254" algn="l"/>
                <a:tab pos="1600200" algn="l"/>
                <a:tab pos="1937147" algn="l"/>
                <a:tab pos="2274094" algn="l"/>
                <a:tab pos="2611041" algn="l"/>
                <a:tab pos="2947988" algn="l"/>
                <a:tab pos="3284935" algn="l"/>
                <a:tab pos="3621881" algn="l"/>
                <a:tab pos="3958829" algn="l"/>
                <a:tab pos="4295775" algn="l"/>
                <a:tab pos="4632722" algn="l"/>
                <a:tab pos="4969669" algn="l"/>
                <a:tab pos="5306616" algn="l"/>
                <a:tab pos="5643563" algn="l"/>
                <a:tab pos="5980510" algn="l"/>
                <a:tab pos="6317456" algn="l"/>
                <a:tab pos="6654404" algn="l"/>
                <a:tab pos="6991350" algn="l"/>
              </a:tabLst>
            </a:pPr>
            <a:r>
              <a:rPr lang="fr-BE" dirty="0">
                <a:solidFill>
                  <a:srgbClr val="000000"/>
                </a:solidFill>
                <a:ea typeface="MS Gothic" charset="-128"/>
              </a:rPr>
              <a:t>Mme Yentl Pichler (Apparitrice)</a:t>
            </a:r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90127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3ACE99-98CE-7504-27C5-9DFD98258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7030A0"/>
                </a:solidFill>
              </a:rPr>
              <a:t>Le lien avec la stratégie</a:t>
            </a:r>
          </a:p>
        </p:txBody>
      </p:sp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05A6E0D6-716D-11BF-22CF-508A7646D5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2691833"/>
              </p:ext>
            </p:extLst>
          </p:nvPr>
        </p:nvGraphicFramePr>
        <p:xfrm>
          <a:off x="1524000" y="66799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53187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271642-9A3C-EC47-8C6B-FC8EE311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>
                <a:solidFill>
                  <a:srgbClr val="7030A0"/>
                </a:solidFill>
              </a:rPr>
              <a:t>La démarche scientifique - Master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A7FD950-790C-9FA1-37C1-CDDADC901C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62948985"/>
              </p:ext>
            </p:extLst>
          </p:nvPr>
        </p:nvGraphicFramePr>
        <p:xfrm>
          <a:off x="457200" y="956022"/>
          <a:ext cx="82296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6329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271642-9A3C-EC47-8C6B-FC8EE311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err="1">
                <a:solidFill>
                  <a:srgbClr val="7030A0"/>
                </a:solidFill>
              </a:rPr>
              <a:t>L’axe</a:t>
            </a:r>
            <a:r>
              <a:rPr lang="tr-TR">
                <a:solidFill>
                  <a:srgbClr val="7030A0"/>
                </a:solidFill>
              </a:rPr>
              <a:t> « </a:t>
            </a:r>
            <a:r>
              <a:rPr lang="tr-TR" err="1">
                <a:solidFill>
                  <a:srgbClr val="7030A0"/>
                </a:solidFill>
              </a:rPr>
              <a:t>sustainable</a:t>
            </a:r>
            <a:r>
              <a:rPr lang="tr-TR">
                <a:solidFill>
                  <a:srgbClr val="7030A0"/>
                </a:solidFill>
              </a:rPr>
              <a:t> »</a:t>
            </a:r>
            <a:r>
              <a:rPr lang="fr-FR">
                <a:solidFill>
                  <a:srgbClr val="7030A0"/>
                </a:solidFill>
              </a:rPr>
              <a:t> - Master</a:t>
            </a: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4A7FD950-790C-9FA1-37C1-CDDADC901C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57881485"/>
              </p:ext>
            </p:extLst>
          </p:nvPr>
        </p:nvGraphicFramePr>
        <p:xfrm>
          <a:off x="282352" y="915566"/>
          <a:ext cx="8579296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250533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271642-9A3C-EC47-8C6B-FC8EE311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solidFill>
                  <a:srgbClr val="7030A0"/>
                </a:solidFill>
              </a:rPr>
              <a:t>L’axe « digital »</a:t>
            </a:r>
            <a:r>
              <a:rPr lang="fr-FR" dirty="0">
                <a:solidFill>
                  <a:srgbClr val="7030A0"/>
                </a:solidFill>
              </a:rPr>
              <a:t> - Master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B9A048-98D3-045C-FD17-DC82C1F4927C}"/>
              </a:ext>
            </a:extLst>
          </p:cNvPr>
          <p:cNvSpPr txBox="1"/>
          <p:nvPr/>
        </p:nvSpPr>
        <p:spPr>
          <a:xfrm>
            <a:off x="735979" y="1861250"/>
            <a:ext cx="69434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prstClr val="black"/>
              </a:buClr>
              <a:buFont typeface="Wingdings" panose="05000000000000000000" pitchFamily="2" charset="2"/>
              <a:buNone/>
              <a:tabLst/>
            </a:pPr>
            <a:r>
              <a:rPr lang="en-US" sz="1800" b="1" kern="1200" dirty="0">
                <a:solidFill>
                  <a:srgbClr val="7030A0"/>
                </a:solidFill>
                <a:latin typeface="Candara" panose="020E0502030303020204" pitchFamily="34" charset="0"/>
                <a:ea typeface="+mn-ea"/>
                <a:cs typeface="+mn-cs"/>
              </a:rPr>
              <a:t>Business Analytics </a:t>
            </a:r>
            <a:r>
              <a:rPr lang="en-US" sz="1800" b="0" kern="1200" dirty="0">
                <a:solidFill>
                  <a:prstClr val="black"/>
                </a:solidFill>
                <a:latin typeface="Candara" panose="020E0502030303020204" pitchFamily="34" charset="0"/>
                <a:ea typeface="+mn-ea"/>
                <a:cs typeface="+mn-cs"/>
              </a:rPr>
              <a:t>(5 ECTS)</a:t>
            </a:r>
            <a:endParaRPr lang="fr-FR" sz="1800" b="0" kern="1200" dirty="0">
              <a:solidFill>
                <a:prstClr val="black"/>
              </a:solidFill>
              <a:latin typeface="Candara" panose="020E0502030303020204" pitchFamily="34" charset="0"/>
              <a:ea typeface="+mn-ea"/>
              <a:cs typeface="+mn-cs"/>
            </a:endParaRPr>
          </a:p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prstClr val="black"/>
              </a:buClr>
              <a:buFont typeface="Wingdings" panose="05000000000000000000" pitchFamily="2" charset="2"/>
              <a:buNone/>
              <a:tabLst/>
            </a:pPr>
            <a:r>
              <a:rPr lang="en-US" sz="1800" b="1" kern="1200" dirty="0">
                <a:solidFill>
                  <a:srgbClr val="7030A0"/>
                </a:solidFill>
                <a:latin typeface="Candara" panose="020E0502030303020204" pitchFamily="34" charset="0"/>
                <a:ea typeface="+mn-ea"/>
                <a:cs typeface="+mn-cs"/>
              </a:rPr>
              <a:t>Models and Methods in Applied Statistics </a:t>
            </a:r>
            <a:r>
              <a:rPr lang="en-US" sz="1800" b="0" kern="12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(5 ECTS) </a:t>
            </a:r>
            <a:r>
              <a:rPr lang="en-US" sz="1800" b="0" kern="12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cours</a:t>
            </a:r>
            <a:r>
              <a:rPr lang="en-US" sz="1800" b="0" kern="12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en</a:t>
            </a:r>
            <a:r>
              <a:rPr lang="en-US" sz="1800" b="0" kern="12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option</a:t>
            </a:r>
          </a:p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lr>
                <a:prstClr val="black"/>
              </a:buClr>
              <a:buFont typeface="Wingdings" panose="05000000000000000000" pitchFamily="2" charset="2"/>
              <a:buNone/>
              <a:tabLst/>
            </a:pPr>
            <a:r>
              <a:rPr lang="en-US" sz="1800" b="1" kern="1200" dirty="0">
                <a:solidFill>
                  <a:srgbClr val="7030A0"/>
                </a:solidFill>
                <a:latin typeface="Candara" panose="020E0502030303020204" pitchFamily="34" charset="0"/>
                <a:ea typeface="+mn-ea"/>
                <a:cs typeface="+mn-cs"/>
              </a:rPr>
              <a:t>Forecasting and Microsimulation </a:t>
            </a:r>
            <a:r>
              <a:rPr lang="en-US" sz="1800" b="0" kern="12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(5 ECTS) </a:t>
            </a:r>
            <a:r>
              <a:rPr lang="en-US" sz="1800" b="0" kern="12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cours</a:t>
            </a:r>
            <a:r>
              <a:rPr lang="en-US" sz="1800" b="0" kern="12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</a:t>
            </a:r>
            <a:r>
              <a:rPr lang="en-US" sz="1800" b="0" kern="1200" dirty="0" err="1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en</a:t>
            </a:r>
            <a:r>
              <a:rPr lang="en-US" sz="1800" b="0" kern="1200" dirty="0">
                <a:solidFill>
                  <a:schemeClr val="tx1"/>
                </a:solidFill>
                <a:latin typeface="Candara" panose="020E0502030303020204" pitchFamily="34" charset="0"/>
                <a:ea typeface="+mn-ea"/>
                <a:cs typeface="+mn-cs"/>
              </a:rPr>
              <a:t> option</a:t>
            </a:r>
            <a:endParaRPr lang="fr-FR" sz="1800" b="0" kern="1200" dirty="0">
              <a:solidFill>
                <a:schemeClr val="tx1"/>
              </a:solidFill>
              <a:latin typeface="Candara" panose="020E0502030303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117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271642-9A3C-EC47-8C6B-FC8EE311F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>
                <a:solidFill>
                  <a:srgbClr val="7030A0"/>
                </a:solidFill>
              </a:rPr>
              <a:t>L’axe </a:t>
            </a:r>
            <a:r>
              <a:rPr lang="fr-FR">
                <a:solidFill>
                  <a:srgbClr val="7030A0"/>
                </a:solidFill>
              </a:rPr>
              <a:t>« </a:t>
            </a:r>
            <a:r>
              <a:rPr lang="fr-FR" err="1">
                <a:solidFill>
                  <a:srgbClr val="7030A0"/>
                </a:solidFill>
              </a:rPr>
              <a:t>entrepreneurship</a:t>
            </a:r>
            <a:r>
              <a:rPr lang="fr-FR">
                <a:solidFill>
                  <a:srgbClr val="7030A0"/>
                </a:solidFill>
              </a:rPr>
              <a:t> »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B8DF068-A1BA-51F1-44E1-FDEA7A0A3EF1}"/>
              </a:ext>
            </a:extLst>
          </p:cNvPr>
          <p:cNvSpPr txBox="1"/>
          <p:nvPr/>
        </p:nvSpPr>
        <p:spPr>
          <a:xfrm>
            <a:off x="780585" y="1815119"/>
            <a:ext cx="67130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>
              <a:buFont typeface="Wingdings" panose="05000000000000000000" pitchFamily="2" charset="2"/>
              <a:buNone/>
              <a:tabLst/>
            </a:pPr>
            <a:r>
              <a:rPr lang="tr-TR" sz="1800" b="1" dirty="0">
                <a:solidFill>
                  <a:srgbClr val="7030A0"/>
                </a:solidFill>
                <a:latin typeface="Candara" panose="020E0502030303020204" pitchFamily="34" charset="0"/>
              </a:rPr>
              <a:t>Entrepreneurship and Innovation</a:t>
            </a:r>
            <a:r>
              <a:rPr lang="en-US" sz="1800" b="1" dirty="0">
                <a:solidFill>
                  <a:srgbClr val="7030A0"/>
                </a:solidFill>
                <a:latin typeface="Candara" panose="020E0502030303020204" pitchFamily="34" charset="0"/>
              </a:rPr>
              <a:t> </a:t>
            </a:r>
            <a:r>
              <a:rPr lang="en-US" sz="1800" dirty="0">
                <a:latin typeface="Candara" panose="020E0502030303020204" pitchFamily="34" charset="0"/>
              </a:rPr>
              <a:t>(5 ECTS)</a:t>
            </a:r>
            <a:endParaRPr lang="fr-FR" sz="180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1098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B2A88B5B-345F-8545-2E7C-5A7B20B58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Tronc commun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673643473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_HEC_Liege_2018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258</TotalTime>
  <Words>1818</Words>
  <Application>Microsoft Office PowerPoint</Application>
  <PresentationFormat>Affichage à l'écran (16:9)</PresentationFormat>
  <Paragraphs>385</Paragraphs>
  <Slides>34</Slides>
  <Notes>17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44" baseType="lpstr">
      <vt:lpstr>MS Gothic</vt:lpstr>
      <vt:lpstr>ＭＳ Ｐゴシック</vt:lpstr>
      <vt:lpstr>Arial</vt:lpstr>
      <vt:lpstr>Bebas Neue Bold</vt:lpstr>
      <vt:lpstr>Book Antiqua</vt:lpstr>
      <vt:lpstr>Calibri</vt:lpstr>
      <vt:lpstr>Candara</vt:lpstr>
      <vt:lpstr>Police système Courant</vt:lpstr>
      <vt:lpstr>Wingdings</vt:lpstr>
      <vt:lpstr>Template_HEC_Liege_2018</vt:lpstr>
      <vt:lpstr>Séance d’information Master en Ingénieur de Gestion    Directeur de programme : Prof. S. Limbourg   </vt:lpstr>
      <vt:lpstr>Présentation PowerPoint</vt:lpstr>
      <vt:lpstr>Les principaux changements en master</vt:lpstr>
      <vt:lpstr>Le lien avec la stratégie</vt:lpstr>
      <vt:lpstr>La démarche scientifique - Master</vt:lpstr>
      <vt:lpstr>L’axe « sustainable » - Master</vt:lpstr>
      <vt:lpstr>L’axe « digital » - Master</vt:lpstr>
      <vt:lpstr>L’axe « entrepreneurship »</vt:lpstr>
      <vt:lpstr>Tronc commun</vt:lpstr>
      <vt:lpstr>Master en ingénieur de gestion</vt:lpstr>
      <vt:lpstr>Master en ingénieur de gestion</vt:lpstr>
      <vt:lpstr>Finalités A choisir avant le 31/10</vt:lpstr>
      <vt:lpstr>Finalités Spécialisées</vt:lpstr>
      <vt:lpstr>Financial Engineering - Julien Hambuckers</vt:lpstr>
      <vt:lpstr>Intrapreneurship and Management of Innovation Projects - Olivier Lisein</vt:lpstr>
      <vt:lpstr>Supply Chain Management and Business Analytics - Yasemin Arda</vt:lpstr>
      <vt:lpstr>Sustainable Performance Management –  Didier Van Caillie</vt:lpstr>
      <vt:lpstr>Présentations des différentes finalités</vt:lpstr>
      <vt:lpstr>Finalités - Masters transversaux </vt:lpstr>
      <vt:lpstr>Présentation PowerPoint</vt:lpstr>
      <vt:lpstr>Digital Business - Michaël Schyns</vt:lpstr>
      <vt:lpstr>Sciences et technologies - Magali Herman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Comment?   - votre travail de fin d’étude  - votre stage en Master 2  - les programmes Explort de l’AWEX  - un ou deux séjours Erasmus  - des activités extra-académiques    mais aussi… </vt:lpstr>
      <vt:lpstr>… dès maintenant:  - un stage volontaire durant l’été  - être actif dans les OIC, HEC Consulting, HEC Advisory…  - les field trips   - participez à des concours: CFA, BCG, HEC BG,…  - inscrivez-vous sur le Career Center de HEC Liège: votre CV,   info. sur les entreprises , témoignages, articles, conseils,…  - participez aux events/conférences de l’Ecole   - et aux events du CR: What’s next :     Intrapreneurs 3/4 et SCM 18/4    </vt:lpstr>
      <vt:lpstr>- Plus de 60 entreprises partenaires :      https://www.hec.uliege.be/fr/hec-decouvrez-les-partenaires-de-hec-liege - Plus de 100 entreprises membres du Groupe pour HEC Liège:     https://www.groupehec.uliege.be/fr/groupehec   - Plus de 19.100 alumni   dont 30% à l’étranger  dans 101 pays : https://www.hec.uliege.be/fr/hec-un-reseau-actif-a-l-international </vt:lpstr>
      <vt:lpstr>Un RESEAU d’entreprises et d’Alumni de secteurs variés, villes et pays différents POUR VOUS  Que vous pouvez solliciter pour vos stages, vos travaux de fin d’étude, votre recrutement.   </vt:lpstr>
      <vt:lpstr>Nos partenaires</vt:lpstr>
      <vt:lpstr>Présentation PowerPoint</vt:lpstr>
      <vt:lpstr>Informations complémentaires 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Sylvie Borras</dc:creator>
  <cp:keywords/>
  <dc:description/>
  <cp:lastModifiedBy>Limbourg Sabine</cp:lastModifiedBy>
  <cp:revision>18</cp:revision>
  <dcterms:created xsi:type="dcterms:W3CDTF">2016-02-11T10:57:27Z</dcterms:created>
  <dcterms:modified xsi:type="dcterms:W3CDTF">2024-02-20T14:19:18Z</dcterms:modified>
  <cp:category/>
</cp:coreProperties>
</file>