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diagrams/data1.xml" ContentType="application/vnd.openxmlformats-officedocument.drawingml.diagramData+xml"/>
  <Override PartName="/ppt/diagrams/data9.xml" ContentType="application/vnd.openxmlformats-officedocument.drawingml.diagramData+xml"/>
  <Override PartName="/ppt/diagrams/data3.xml" ContentType="application/vnd.openxmlformats-officedocument.drawingml.diagramData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data6.xml" ContentType="application/vnd.openxmlformats-officedocument.drawingml.diagramData+xml"/>
  <Override PartName="/ppt/diagrams/data7.xml" ContentType="application/vnd.openxmlformats-officedocument.drawingml.diagramData+xml"/>
  <Override PartName="/ppt/diagrams/data8.xml" ContentType="application/vnd.openxmlformats-officedocument.drawingml.diagramData+xml"/>
  <Override PartName="/ppt/diagrams/data2.xml" ContentType="application/vnd.openxmlformats-officedocument.drawingml.diagramData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6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5.xml" ContentType="application/vnd.openxmlformats-officedocument.presentationml.slide+xml"/>
  <Override PartName="/ppt/slides/slide10.xml" ContentType="application/vnd.openxmlformats-officedocument.presentationml.slide+xml"/>
  <Override PartName="/ppt/slides/slide14.xml" ContentType="application/vnd.openxmlformats-officedocument.presentationml.slide+xml"/>
  <Override PartName="/ppt/slides/slide17.xml" ContentType="application/vnd.openxmlformats-officedocument.presentationml.slide+xml"/>
  <Override PartName="/ppt/slides/slide1.xml" ContentType="application/vnd.openxmlformats-officedocument.presentationml.slide+xml"/>
  <Override PartName="/ppt/slides/slide25.xml" ContentType="application/vnd.openxmlformats-officedocument.presentationml.slide+xml"/>
  <Override PartName="/ppt/slides/slide24.xml" ContentType="application/vnd.openxmlformats-officedocument.presentationml.slide+xml"/>
  <Override PartName="/ppt/slides/slide23.xml" ContentType="application/vnd.openxmlformats-officedocument.presentationml.slide+xml"/>
  <Override PartName="/ppt/slides/slide2.xml" ContentType="application/vnd.openxmlformats-officedocument.presentationml.slide+xml"/>
  <Override PartName="/ppt/slides/slide22.xml" ContentType="application/vnd.openxmlformats-officedocument.presentationml.slide+xml"/>
  <Override PartName="/ppt/slides/slide20.xml" ContentType="application/vnd.openxmlformats-officedocument.presentationml.slide+xml"/>
  <Override PartName="/ppt/slides/slide18.xml" ContentType="application/vnd.openxmlformats-officedocument.presentationml.slide+xml"/>
  <Override PartName="/ppt/slides/slide21.xml" ContentType="application/vnd.openxmlformats-officedocument.presentationml.slide+xml"/>
  <Override PartName="/ppt/slides/slide19.xml" ContentType="application/vnd.openxmlformats-officedocument.presentationml.slide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4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Slides/notesSlide5.xml" ContentType="application/vnd.openxmlformats-officedocument.presentationml.notesSlide+xml"/>
  <Override PartName="/ppt/notesSlides/notesSlide1.xml" ContentType="application/vnd.openxmlformats-officedocument.presentationml.notesSlide+xml"/>
  <Override PartName="/ppt/diagrams/drawing9.xml" ContentType="application/vnd.ms-office.drawingml.diagramDrawing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diagrams/quickStyle9.xml" ContentType="application/vnd.openxmlformats-officedocument.drawingml.diagramStyle+xml"/>
  <Override PartName="/ppt/diagrams/drawing2.xml" ContentType="application/vnd.ms-office.drawingml.diagramDrawing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colors2.xml" ContentType="application/vnd.openxmlformats-officedocument.drawingml.diagramColors+xml"/>
  <Override PartName="/ppt/diagrams/quickStyle2.xml" ContentType="application/vnd.openxmlformats-officedocument.drawingml.diagramStyle+xml"/>
  <Override PartName="/ppt/diagrams/layout2.xml" ContentType="application/vnd.openxmlformats-officedocument.drawingml.diagramLayout+xml"/>
  <Override PartName="/ppt/theme/theme2.xml" ContentType="application/vnd.openxmlformats-officedocument.theme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colors9.xml" ContentType="application/vnd.openxmlformats-officedocument.drawingml.diagramColors+xml"/>
  <Override PartName="/ppt/diagrams/drawing7.xml" ContentType="application/vnd.ms-office.drawingml.diagramDrawing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layout9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theme/theme1.xml" ContentType="application/vnd.openxmlformats-officedocument.theme+xml"/>
  <Override PartName="/ppt/diagrams/drawing5.xml" ContentType="application/vnd.ms-office.drawingml.diagramDrawing+xml"/>
  <Override PartName="/ppt/diagrams/layout7.xml" ContentType="application/vnd.openxmlformats-officedocument.drawingml.diagramLayout+xml"/>
  <Override PartName="/ppt/diagrams/quickStyle6.xml" ContentType="application/vnd.openxmlformats-officedocument.drawingml.diagramStyle+xml"/>
  <Override PartName="/ppt/diagrams/layout6.xml" ContentType="application/vnd.openxmlformats-officedocument.drawingml.diagramLayout+xml"/>
  <Override PartName="/ppt/diagrams/drawing6.xml" ContentType="application/vnd.ms-office.drawingml.diagramDrawing+xml"/>
  <Override PartName="/ppt/diagrams/colors6.xml" ContentType="application/vnd.openxmlformats-officedocument.drawingml.diagramColor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27"/>
  </p:notesMasterIdLst>
  <p:sldIdLst>
    <p:sldId id="1474" r:id="rId2"/>
    <p:sldId id="1476" r:id="rId3"/>
    <p:sldId id="1477" r:id="rId4"/>
    <p:sldId id="1492" r:id="rId5"/>
    <p:sldId id="1479" r:id="rId6"/>
    <p:sldId id="1540" r:id="rId7"/>
    <p:sldId id="1514" r:id="rId8"/>
    <p:sldId id="1538" r:id="rId9"/>
    <p:sldId id="1502" r:id="rId10"/>
    <p:sldId id="1503" r:id="rId11"/>
    <p:sldId id="1434" r:id="rId12"/>
    <p:sldId id="259" r:id="rId13"/>
    <p:sldId id="1523" r:id="rId14"/>
    <p:sldId id="1524" r:id="rId15"/>
    <p:sldId id="1525" r:id="rId16"/>
    <p:sldId id="1526" r:id="rId17"/>
    <p:sldId id="1527" r:id="rId18"/>
    <p:sldId id="1528" r:id="rId19"/>
    <p:sldId id="1529" r:id="rId20"/>
    <p:sldId id="1536" r:id="rId21"/>
    <p:sldId id="1539" r:id="rId22"/>
    <p:sldId id="1516" r:id="rId23"/>
    <p:sldId id="1518" r:id="rId24"/>
    <p:sldId id="1521" r:id="rId25"/>
    <p:sldId id="1522" r:id="rId26"/>
  </p:sldIdLst>
  <p:sldSz cx="9144000" cy="5143500" type="screen16x9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8E5A388E-BADE-3444-932E-8473B84AC7B8}">
          <p14:sldIdLst/>
        </p14:section>
        <p14:section name="Section par défaut" id="{A7DC2227-36AC-45E0-B0D8-D3E201F30E98}">
          <p14:sldIdLst>
            <p14:sldId id="1474"/>
            <p14:sldId id="1476"/>
            <p14:sldId id="1477"/>
            <p14:sldId id="1492"/>
            <p14:sldId id="1479"/>
            <p14:sldId id="1540"/>
            <p14:sldId id="1514"/>
            <p14:sldId id="1538"/>
            <p14:sldId id="1502"/>
            <p14:sldId id="1503"/>
            <p14:sldId id="1434"/>
            <p14:sldId id="259"/>
            <p14:sldId id="1523"/>
            <p14:sldId id="1524"/>
            <p14:sldId id="1525"/>
            <p14:sldId id="1526"/>
            <p14:sldId id="1527"/>
            <p14:sldId id="1528"/>
            <p14:sldId id="1529"/>
            <p14:sldId id="1536"/>
            <p14:sldId id="1539"/>
            <p14:sldId id="1516"/>
            <p14:sldId id="1518"/>
            <p14:sldId id="1521"/>
            <p14:sldId id="152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RDA" initials="A" lastIdx="1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7F"/>
    <a:srgbClr val="735A92"/>
    <a:srgbClr val="FF5050"/>
    <a:srgbClr val="FF7C8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216"/>
    <p:restoredTop sz="94714"/>
  </p:normalViewPr>
  <p:slideViewPr>
    <p:cSldViewPr snapToGrid="0">
      <p:cViewPr varScale="1">
        <p:scale>
          <a:sx n="119" d="100"/>
          <a:sy n="119" d="100"/>
        </p:scale>
        <p:origin x="416" y="176"/>
      </p:cViewPr>
      <p:guideLst>
        <p:guide orient="horz" pos="2160"/>
        <p:guide pos="2880"/>
        <p:guide orient="horz" pos="162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4_3">
  <dgm:title val=""/>
  <dgm:desc val=""/>
  <dgm:catLst>
    <dgm:cat type="accent4" pri="11300"/>
  </dgm:catLst>
  <dgm:styleLbl name="node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shade val="80000"/>
      </a:schemeClr>
      <a:schemeClr val="accent4">
        <a:tint val="7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/>
    <dgm:txEffectClrLst/>
  </dgm:styleLbl>
  <dgm:styleLbl name="ln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9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8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196F31A-09A5-1E40-9898-04B1E7A7F1FB}" type="doc">
      <dgm:prSet loTypeId="urn:microsoft.com/office/officeart/2005/8/layout/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fr-FR"/>
        </a:p>
      </dgm:t>
    </dgm:pt>
    <dgm:pt modelId="{5486770F-CE07-C74C-8385-786CC697C307}">
      <dgm:prSet phldrT="[Texte]" custT="1"/>
      <dgm:spPr/>
      <dgm:t>
        <a:bodyPr/>
        <a:lstStyle/>
        <a:p>
          <a:r>
            <a:rPr lang="fr-FR" sz="1600" b="1">
              <a:latin typeface="Candara" panose="020E0502030303020204" pitchFamily="34" charset="0"/>
            </a:rPr>
            <a:t>Les objectifs de la réforme</a:t>
          </a:r>
        </a:p>
      </dgm:t>
    </dgm:pt>
    <dgm:pt modelId="{BA9B95D7-F7B8-E14C-9069-680C67D82AC8}" type="parTrans" cxnId="{DE55D7AD-D7A8-8349-8404-0F3D0716AF4A}">
      <dgm:prSet/>
      <dgm:spPr/>
      <dgm:t>
        <a:bodyPr/>
        <a:lstStyle/>
        <a:p>
          <a:endParaRPr lang="fr-FR" sz="1600" b="1">
            <a:latin typeface="Candara" panose="020E0502030303020204" pitchFamily="34" charset="0"/>
          </a:endParaRPr>
        </a:p>
      </dgm:t>
    </dgm:pt>
    <dgm:pt modelId="{54691D03-CCC1-8747-88BB-13F720222A04}" type="sibTrans" cxnId="{DE55D7AD-D7A8-8349-8404-0F3D0716AF4A}">
      <dgm:prSet/>
      <dgm:spPr/>
      <dgm:t>
        <a:bodyPr/>
        <a:lstStyle/>
        <a:p>
          <a:endParaRPr lang="fr-FR" sz="1600" b="1">
            <a:latin typeface="Candara" panose="020E0502030303020204" pitchFamily="34" charset="0"/>
          </a:endParaRPr>
        </a:p>
      </dgm:t>
    </dgm:pt>
    <dgm:pt modelId="{E69D69E8-7A0E-924D-8DB4-338A051DE5A8}">
      <dgm:prSet phldrT="[Texte]" custT="1"/>
      <dgm:spPr>
        <a:solidFill>
          <a:schemeClr val="accent6"/>
        </a:solidFill>
      </dgm:spPr>
      <dgm:t>
        <a:bodyPr/>
        <a:lstStyle/>
        <a:p>
          <a:pPr algn="l"/>
          <a:r>
            <a:rPr lang="fr-FR" sz="1600" b="1">
              <a:latin typeface="Candara" panose="020E0502030303020204" pitchFamily="34" charset="0"/>
            </a:rPr>
            <a:t>Les principaux changements</a:t>
          </a:r>
        </a:p>
      </dgm:t>
    </dgm:pt>
    <dgm:pt modelId="{404AB5C5-F75A-FE40-9BA8-E2EB6E42F13E}" type="parTrans" cxnId="{F574E817-F289-C948-8929-43EAA0EC50DB}">
      <dgm:prSet/>
      <dgm:spPr/>
      <dgm:t>
        <a:bodyPr/>
        <a:lstStyle/>
        <a:p>
          <a:endParaRPr lang="fr-FR" sz="1600" b="1">
            <a:latin typeface="Candara" panose="020E0502030303020204" pitchFamily="34" charset="0"/>
          </a:endParaRPr>
        </a:p>
      </dgm:t>
    </dgm:pt>
    <dgm:pt modelId="{33FCEDA7-2D0E-D743-AEB2-9CA0B29DF34F}" type="sibTrans" cxnId="{F574E817-F289-C948-8929-43EAA0EC50DB}">
      <dgm:prSet/>
      <dgm:spPr/>
      <dgm:t>
        <a:bodyPr/>
        <a:lstStyle/>
        <a:p>
          <a:endParaRPr lang="fr-FR" sz="1600" b="1">
            <a:latin typeface="Candara" panose="020E0502030303020204" pitchFamily="34" charset="0"/>
          </a:endParaRPr>
        </a:p>
      </dgm:t>
    </dgm:pt>
    <dgm:pt modelId="{D0151275-0385-4241-9D79-7C6C6486F6E0}">
      <dgm:prSet phldrT="[Texte]" custT="1"/>
      <dgm:spPr/>
      <dgm:t>
        <a:bodyPr/>
        <a:lstStyle/>
        <a:p>
          <a:r>
            <a:rPr lang="fr-FR" sz="1600" b="1" dirty="0">
              <a:latin typeface="Candara" panose="020E0502030303020204" pitchFamily="34" charset="0"/>
            </a:rPr>
            <a:t>Le lien avec la stratégie de l'Ecole</a:t>
          </a:r>
        </a:p>
      </dgm:t>
    </dgm:pt>
    <dgm:pt modelId="{3FF92569-09A6-FB4A-BD95-452EF60E769E}" type="parTrans" cxnId="{6576E13D-4BEA-214E-A787-AAFD1CD90C32}">
      <dgm:prSet/>
      <dgm:spPr/>
      <dgm:t>
        <a:bodyPr/>
        <a:lstStyle/>
        <a:p>
          <a:endParaRPr lang="fr-FR" sz="1600" b="1">
            <a:latin typeface="Candara" panose="020E0502030303020204" pitchFamily="34" charset="0"/>
          </a:endParaRPr>
        </a:p>
      </dgm:t>
    </dgm:pt>
    <dgm:pt modelId="{950D8684-F30B-B74E-B18F-0842F921D296}" type="sibTrans" cxnId="{6576E13D-4BEA-214E-A787-AAFD1CD90C32}">
      <dgm:prSet/>
      <dgm:spPr/>
      <dgm:t>
        <a:bodyPr/>
        <a:lstStyle/>
        <a:p>
          <a:endParaRPr lang="fr-FR" sz="1600" b="1">
            <a:latin typeface="Candara" panose="020E0502030303020204" pitchFamily="34" charset="0"/>
          </a:endParaRPr>
        </a:p>
      </dgm:t>
    </dgm:pt>
    <dgm:pt modelId="{06241D20-613F-284F-84AB-CA3D45A207AD}">
      <dgm:prSet phldrT="[Texte]" custT="1"/>
      <dgm:spPr>
        <a:solidFill>
          <a:srgbClr val="00707F"/>
        </a:solidFill>
      </dgm:spPr>
      <dgm:t>
        <a:bodyPr/>
        <a:lstStyle/>
        <a:p>
          <a:pPr algn="l"/>
          <a:r>
            <a:rPr lang="fr-FR" sz="1600" b="1" dirty="0">
              <a:latin typeface="Candara" panose="020E0502030303020204" pitchFamily="34" charset="0"/>
            </a:rPr>
            <a:t>Le contenu des programmes</a:t>
          </a:r>
        </a:p>
      </dgm:t>
    </dgm:pt>
    <dgm:pt modelId="{CF61522B-8AD7-B544-A7C7-5FB9E9CAD133}" type="parTrans" cxnId="{FB82ADA2-B1B4-E849-AEEB-DE03125F1951}">
      <dgm:prSet/>
      <dgm:spPr/>
      <dgm:t>
        <a:bodyPr/>
        <a:lstStyle/>
        <a:p>
          <a:endParaRPr lang="fr-FR" sz="1600" b="1">
            <a:latin typeface="Candara" panose="020E0502030303020204" pitchFamily="34" charset="0"/>
          </a:endParaRPr>
        </a:p>
      </dgm:t>
    </dgm:pt>
    <dgm:pt modelId="{22726645-BE6A-324C-95C6-EB17D836A319}" type="sibTrans" cxnId="{FB82ADA2-B1B4-E849-AEEB-DE03125F1951}">
      <dgm:prSet/>
      <dgm:spPr/>
      <dgm:t>
        <a:bodyPr/>
        <a:lstStyle/>
        <a:p>
          <a:endParaRPr lang="fr-FR" sz="1600" b="1">
            <a:latin typeface="Candara" panose="020E0502030303020204" pitchFamily="34" charset="0"/>
          </a:endParaRPr>
        </a:p>
      </dgm:t>
    </dgm:pt>
    <dgm:pt modelId="{9EF3B2A6-0055-48AC-A08E-65BAC8CF3CFD}" type="pres">
      <dgm:prSet presAssocID="{C196F31A-09A5-1E40-9898-04B1E7A7F1FB}" presName="linear" presStyleCnt="0">
        <dgm:presLayoutVars>
          <dgm:dir/>
          <dgm:animLvl val="lvl"/>
          <dgm:resizeHandles val="exact"/>
        </dgm:presLayoutVars>
      </dgm:prSet>
      <dgm:spPr/>
    </dgm:pt>
    <dgm:pt modelId="{A39C328F-8FC4-443B-AEB5-09BF29823FF8}" type="pres">
      <dgm:prSet presAssocID="{5486770F-CE07-C74C-8385-786CC697C307}" presName="parentLin" presStyleCnt="0"/>
      <dgm:spPr/>
    </dgm:pt>
    <dgm:pt modelId="{F7B16AF8-5171-4684-B07B-D0FAF61F8AFE}" type="pres">
      <dgm:prSet presAssocID="{5486770F-CE07-C74C-8385-786CC697C307}" presName="parentLeftMargin" presStyleLbl="node1" presStyleIdx="0" presStyleCnt="4"/>
      <dgm:spPr/>
    </dgm:pt>
    <dgm:pt modelId="{8F48F97D-5686-40EA-A296-5CCAB56C48C1}" type="pres">
      <dgm:prSet presAssocID="{5486770F-CE07-C74C-8385-786CC697C307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354174A9-3F2F-4DD3-8E4E-8F9567C43CD4}" type="pres">
      <dgm:prSet presAssocID="{5486770F-CE07-C74C-8385-786CC697C307}" presName="negativeSpace" presStyleCnt="0"/>
      <dgm:spPr/>
    </dgm:pt>
    <dgm:pt modelId="{D29200CE-D575-4436-A4EE-122772631986}" type="pres">
      <dgm:prSet presAssocID="{5486770F-CE07-C74C-8385-786CC697C307}" presName="childText" presStyleLbl="conFgAcc1" presStyleIdx="0" presStyleCnt="4">
        <dgm:presLayoutVars>
          <dgm:bulletEnabled val="1"/>
        </dgm:presLayoutVars>
      </dgm:prSet>
      <dgm:spPr/>
    </dgm:pt>
    <dgm:pt modelId="{2AEA7600-757B-4199-A1A3-46818508674E}" type="pres">
      <dgm:prSet presAssocID="{54691D03-CCC1-8747-88BB-13F720222A04}" presName="spaceBetweenRectangles" presStyleCnt="0"/>
      <dgm:spPr/>
    </dgm:pt>
    <dgm:pt modelId="{42259A55-0609-422B-AC89-3862988D826E}" type="pres">
      <dgm:prSet presAssocID="{E69D69E8-7A0E-924D-8DB4-338A051DE5A8}" presName="parentLin" presStyleCnt="0"/>
      <dgm:spPr/>
    </dgm:pt>
    <dgm:pt modelId="{92A8AA83-AB1A-4C66-AFAB-5EBD48020139}" type="pres">
      <dgm:prSet presAssocID="{E69D69E8-7A0E-924D-8DB4-338A051DE5A8}" presName="parentLeftMargin" presStyleLbl="node1" presStyleIdx="0" presStyleCnt="4"/>
      <dgm:spPr/>
    </dgm:pt>
    <dgm:pt modelId="{8F11C8AB-955A-4F6D-9ED5-E45DEE9F2CD7}" type="pres">
      <dgm:prSet presAssocID="{E69D69E8-7A0E-924D-8DB4-338A051DE5A8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21BEA2CD-39ED-4F98-BDE9-94F1F347CB63}" type="pres">
      <dgm:prSet presAssocID="{E69D69E8-7A0E-924D-8DB4-338A051DE5A8}" presName="negativeSpace" presStyleCnt="0"/>
      <dgm:spPr/>
    </dgm:pt>
    <dgm:pt modelId="{745CAD82-9482-474D-B1CD-A70C63091AAD}" type="pres">
      <dgm:prSet presAssocID="{E69D69E8-7A0E-924D-8DB4-338A051DE5A8}" presName="childText" presStyleLbl="conFgAcc1" presStyleIdx="1" presStyleCnt="4">
        <dgm:presLayoutVars>
          <dgm:bulletEnabled val="1"/>
        </dgm:presLayoutVars>
      </dgm:prSet>
      <dgm:spPr>
        <a:ln>
          <a:solidFill>
            <a:schemeClr val="accent6"/>
          </a:solidFill>
        </a:ln>
      </dgm:spPr>
    </dgm:pt>
    <dgm:pt modelId="{ECFADDF4-01D7-4D39-9052-0832D48E651F}" type="pres">
      <dgm:prSet presAssocID="{33FCEDA7-2D0E-D743-AEB2-9CA0B29DF34F}" presName="spaceBetweenRectangles" presStyleCnt="0"/>
      <dgm:spPr/>
    </dgm:pt>
    <dgm:pt modelId="{26B1F969-1205-4712-97C7-47FEFA0C84E5}" type="pres">
      <dgm:prSet presAssocID="{D0151275-0385-4241-9D79-7C6C6486F6E0}" presName="parentLin" presStyleCnt="0"/>
      <dgm:spPr/>
    </dgm:pt>
    <dgm:pt modelId="{F4FDDD1F-D244-4166-BE76-A94987FD1F1A}" type="pres">
      <dgm:prSet presAssocID="{D0151275-0385-4241-9D79-7C6C6486F6E0}" presName="parentLeftMargin" presStyleLbl="node1" presStyleIdx="1" presStyleCnt="4"/>
      <dgm:spPr/>
    </dgm:pt>
    <dgm:pt modelId="{19C6E721-991D-4435-A41E-C4B696694D07}" type="pres">
      <dgm:prSet presAssocID="{D0151275-0385-4241-9D79-7C6C6486F6E0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CFA1524F-0C21-4A87-963F-EFDDB2C48589}" type="pres">
      <dgm:prSet presAssocID="{D0151275-0385-4241-9D79-7C6C6486F6E0}" presName="negativeSpace" presStyleCnt="0"/>
      <dgm:spPr/>
    </dgm:pt>
    <dgm:pt modelId="{2114295D-4DCF-46CB-BCD9-23820F219A51}" type="pres">
      <dgm:prSet presAssocID="{D0151275-0385-4241-9D79-7C6C6486F6E0}" presName="childText" presStyleLbl="conFgAcc1" presStyleIdx="2" presStyleCnt="4">
        <dgm:presLayoutVars>
          <dgm:bulletEnabled val="1"/>
        </dgm:presLayoutVars>
      </dgm:prSet>
      <dgm:spPr/>
    </dgm:pt>
    <dgm:pt modelId="{BA3E2BB6-FC7C-46A1-B932-095736D6B57E}" type="pres">
      <dgm:prSet presAssocID="{950D8684-F30B-B74E-B18F-0842F921D296}" presName="spaceBetweenRectangles" presStyleCnt="0"/>
      <dgm:spPr/>
    </dgm:pt>
    <dgm:pt modelId="{3775CDBA-8FEF-4C6D-B72B-753F2B4162FC}" type="pres">
      <dgm:prSet presAssocID="{06241D20-613F-284F-84AB-CA3D45A207AD}" presName="parentLin" presStyleCnt="0"/>
      <dgm:spPr/>
    </dgm:pt>
    <dgm:pt modelId="{2BC98C60-1259-4833-B517-A37397A6B19A}" type="pres">
      <dgm:prSet presAssocID="{06241D20-613F-284F-84AB-CA3D45A207AD}" presName="parentLeftMargin" presStyleLbl="node1" presStyleIdx="2" presStyleCnt="4"/>
      <dgm:spPr/>
    </dgm:pt>
    <dgm:pt modelId="{EF29979A-5778-43D6-BDE9-4B8F2DBDB08C}" type="pres">
      <dgm:prSet presAssocID="{06241D20-613F-284F-84AB-CA3D45A207AD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46FA478A-FAEB-4361-857F-517B56D7FB3F}" type="pres">
      <dgm:prSet presAssocID="{06241D20-613F-284F-84AB-CA3D45A207AD}" presName="negativeSpace" presStyleCnt="0"/>
      <dgm:spPr/>
    </dgm:pt>
    <dgm:pt modelId="{E8E845F6-A4E5-4843-9634-EE57E70768C9}" type="pres">
      <dgm:prSet presAssocID="{06241D20-613F-284F-84AB-CA3D45A207AD}" presName="childText" presStyleLbl="conFgAcc1" presStyleIdx="3" presStyleCnt="4">
        <dgm:presLayoutVars>
          <dgm:bulletEnabled val="1"/>
        </dgm:presLayoutVars>
      </dgm:prSet>
      <dgm:spPr>
        <a:ln>
          <a:solidFill>
            <a:srgbClr val="00707F"/>
          </a:solidFill>
        </a:ln>
      </dgm:spPr>
    </dgm:pt>
  </dgm:ptLst>
  <dgm:cxnLst>
    <dgm:cxn modelId="{F574E817-F289-C948-8929-43EAA0EC50DB}" srcId="{C196F31A-09A5-1E40-9898-04B1E7A7F1FB}" destId="{E69D69E8-7A0E-924D-8DB4-338A051DE5A8}" srcOrd="1" destOrd="0" parTransId="{404AB5C5-F75A-FE40-9BA8-E2EB6E42F13E}" sibTransId="{33FCEDA7-2D0E-D743-AEB2-9CA0B29DF34F}"/>
    <dgm:cxn modelId="{2BA01B1C-A5C0-4AEF-92CE-B3FBE2B12D1D}" type="presOf" srcId="{06241D20-613F-284F-84AB-CA3D45A207AD}" destId="{2BC98C60-1259-4833-B517-A37397A6B19A}" srcOrd="0" destOrd="0" presId="urn:microsoft.com/office/officeart/2005/8/layout/list1"/>
    <dgm:cxn modelId="{6576E13D-4BEA-214E-A787-AAFD1CD90C32}" srcId="{C196F31A-09A5-1E40-9898-04B1E7A7F1FB}" destId="{D0151275-0385-4241-9D79-7C6C6486F6E0}" srcOrd="2" destOrd="0" parTransId="{3FF92569-09A6-FB4A-BD95-452EF60E769E}" sibTransId="{950D8684-F30B-B74E-B18F-0842F921D296}"/>
    <dgm:cxn modelId="{54476049-965F-43F9-9D20-8024B2FF572F}" type="presOf" srcId="{C196F31A-09A5-1E40-9898-04B1E7A7F1FB}" destId="{9EF3B2A6-0055-48AC-A08E-65BAC8CF3CFD}" srcOrd="0" destOrd="0" presId="urn:microsoft.com/office/officeart/2005/8/layout/list1"/>
    <dgm:cxn modelId="{4C6CB854-CB50-4F57-91D2-9A56F67D9C2D}" type="presOf" srcId="{D0151275-0385-4241-9D79-7C6C6486F6E0}" destId="{F4FDDD1F-D244-4166-BE76-A94987FD1F1A}" srcOrd="0" destOrd="0" presId="urn:microsoft.com/office/officeart/2005/8/layout/list1"/>
    <dgm:cxn modelId="{E1849672-E8B2-4B24-937E-79BE62A386DD}" type="presOf" srcId="{E69D69E8-7A0E-924D-8DB4-338A051DE5A8}" destId="{8F11C8AB-955A-4F6D-9ED5-E45DEE9F2CD7}" srcOrd="1" destOrd="0" presId="urn:microsoft.com/office/officeart/2005/8/layout/list1"/>
    <dgm:cxn modelId="{AAF46A87-28D2-4B34-BD0B-0D5D4A5EC01C}" type="presOf" srcId="{06241D20-613F-284F-84AB-CA3D45A207AD}" destId="{EF29979A-5778-43D6-BDE9-4B8F2DBDB08C}" srcOrd="1" destOrd="0" presId="urn:microsoft.com/office/officeart/2005/8/layout/list1"/>
    <dgm:cxn modelId="{0EC5DC90-7DA2-4906-A399-2982A6C62D96}" type="presOf" srcId="{D0151275-0385-4241-9D79-7C6C6486F6E0}" destId="{19C6E721-991D-4435-A41E-C4B696694D07}" srcOrd="1" destOrd="0" presId="urn:microsoft.com/office/officeart/2005/8/layout/list1"/>
    <dgm:cxn modelId="{FB82ADA2-B1B4-E849-AEEB-DE03125F1951}" srcId="{C196F31A-09A5-1E40-9898-04B1E7A7F1FB}" destId="{06241D20-613F-284F-84AB-CA3D45A207AD}" srcOrd="3" destOrd="0" parTransId="{CF61522B-8AD7-B544-A7C7-5FB9E9CAD133}" sibTransId="{22726645-BE6A-324C-95C6-EB17D836A319}"/>
    <dgm:cxn modelId="{DE55D7AD-D7A8-8349-8404-0F3D0716AF4A}" srcId="{C196F31A-09A5-1E40-9898-04B1E7A7F1FB}" destId="{5486770F-CE07-C74C-8385-786CC697C307}" srcOrd="0" destOrd="0" parTransId="{BA9B95D7-F7B8-E14C-9069-680C67D82AC8}" sibTransId="{54691D03-CCC1-8747-88BB-13F720222A04}"/>
    <dgm:cxn modelId="{E6B973EB-4D07-44EC-953C-FA70283A63C3}" type="presOf" srcId="{5486770F-CE07-C74C-8385-786CC697C307}" destId="{F7B16AF8-5171-4684-B07B-D0FAF61F8AFE}" srcOrd="0" destOrd="0" presId="urn:microsoft.com/office/officeart/2005/8/layout/list1"/>
    <dgm:cxn modelId="{0977C4EB-6EC8-4A3F-8044-45921BA18D61}" type="presOf" srcId="{E69D69E8-7A0E-924D-8DB4-338A051DE5A8}" destId="{92A8AA83-AB1A-4C66-AFAB-5EBD48020139}" srcOrd="0" destOrd="0" presId="urn:microsoft.com/office/officeart/2005/8/layout/list1"/>
    <dgm:cxn modelId="{9B94B5EE-0099-4C25-BDC9-03FB51C965D5}" type="presOf" srcId="{5486770F-CE07-C74C-8385-786CC697C307}" destId="{8F48F97D-5686-40EA-A296-5CCAB56C48C1}" srcOrd="1" destOrd="0" presId="urn:microsoft.com/office/officeart/2005/8/layout/list1"/>
    <dgm:cxn modelId="{C985157A-E4EC-4E64-892B-B1BC6433AF5A}" type="presParOf" srcId="{9EF3B2A6-0055-48AC-A08E-65BAC8CF3CFD}" destId="{A39C328F-8FC4-443B-AEB5-09BF29823FF8}" srcOrd="0" destOrd="0" presId="urn:microsoft.com/office/officeart/2005/8/layout/list1"/>
    <dgm:cxn modelId="{203B5D02-6326-4BC1-8FED-FD4D380E8D15}" type="presParOf" srcId="{A39C328F-8FC4-443B-AEB5-09BF29823FF8}" destId="{F7B16AF8-5171-4684-B07B-D0FAF61F8AFE}" srcOrd="0" destOrd="0" presId="urn:microsoft.com/office/officeart/2005/8/layout/list1"/>
    <dgm:cxn modelId="{719BE356-85AA-4167-994F-B8A53EC7BD95}" type="presParOf" srcId="{A39C328F-8FC4-443B-AEB5-09BF29823FF8}" destId="{8F48F97D-5686-40EA-A296-5CCAB56C48C1}" srcOrd="1" destOrd="0" presId="urn:microsoft.com/office/officeart/2005/8/layout/list1"/>
    <dgm:cxn modelId="{6B8251D3-6477-4CA7-9C1C-011AACE59E48}" type="presParOf" srcId="{9EF3B2A6-0055-48AC-A08E-65BAC8CF3CFD}" destId="{354174A9-3F2F-4DD3-8E4E-8F9567C43CD4}" srcOrd="1" destOrd="0" presId="urn:microsoft.com/office/officeart/2005/8/layout/list1"/>
    <dgm:cxn modelId="{D9783634-DDF2-40F2-BAEB-617E4128742B}" type="presParOf" srcId="{9EF3B2A6-0055-48AC-A08E-65BAC8CF3CFD}" destId="{D29200CE-D575-4436-A4EE-122772631986}" srcOrd="2" destOrd="0" presId="urn:microsoft.com/office/officeart/2005/8/layout/list1"/>
    <dgm:cxn modelId="{58D93667-4575-46AE-A33A-6AE7BC904CC3}" type="presParOf" srcId="{9EF3B2A6-0055-48AC-A08E-65BAC8CF3CFD}" destId="{2AEA7600-757B-4199-A1A3-46818508674E}" srcOrd="3" destOrd="0" presId="urn:microsoft.com/office/officeart/2005/8/layout/list1"/>
    <dgm:cxn modelId="{C3559BEB-A5E6-46F6-81E4-01370F3D9E0E}" type="presParOf" srcId="{9EF3B2A6-0055-48AC-A08E-65BAC8CF3CFD}" destId="{42259A55-0609-422B-AC89-3862988D826E}" srcOrd="4" destOrd="0" presId="urn:microsoft.com/office/officeart/2005/8/layout/list1"/>
    <dgm:cxn modelId="{2510A977-78C9-4A1B-A9FB-1970ADC6B5AF}" type="presParOf" srcId="{42259A55-0609-422B-AC89-3862988D826E}" destId="{92A8AA83-AB1A-4C66-AFAB-5EBD48020139}" srcOrd="0" destOrd="0" presId="urn:microsoft.com/office/officeart/2005/8/layout/list1"/>
    <dgm:cxn modelId="{012722BE-C4A5-4500-8B1B-EC5CC9695D8D}" type="presParOf" srcId="{42259A55-0609-422B-AC89-3862988D826E}" destId="{8F11C8AB-955A-4F6D-9ED5-E45DEE9F2CD7}" srcOrd="1" destOrd="0" presId="urn:microsoft.com/office/officeart/2005/8/layout/list1"/>
    <dgm:cxn modelId="{6BF16DF8-2A13-49CF-85D1-8EF42FDF2C66}" type="presParOf" srcId="{9EF3B2A6-0055-48AC-A08E-65BAC8CF3CFD}" destId="{21BEA2CD-39ED-4F98-BDE9-94F1F347CB63}" srcOrd="5" destOrd="0" presId="urn:microsoft.com/office/officeart/2005/8/layout/list1"/>
    <dgm:cxn modelId="{301D6E3E-F167-40B3-9ED1-6D7F903866CF}" type="presParOf" srcId="{9EF3B2A6-0055-48AC-A08E-65BAC8CF3CFD}" destId="{745CAD82-9482-474D-B1CD-A70C63091AAD}" srcOrd="6" destOrd="0" presId="urn:microsoft.com/office/officeart/2005/8/layout/list1"/>
    <dgm:cxn modelId="{B72ACB07-9F0B-4C58-BBC7-F89DCF914400}" type="presParOf" srcId="{9EF3B2A6-0055-48AC-A08E-65BAC8CF3CFD}" destId="{ECFADDF4-01D7-4D39-9052-0832D48E651F}" srcOrd="7" destOrd="0" presId="urn:microsoft.com/office/officeart/2005/8/layout/list1"/>
    <dgm:cxn modelId="{E01D9BB7-A00F-497E-B474-E29FD307460A}" type="presParOf" srcId="{9EF3B2A6-0055-48AC-A08E-65BAC8CF3CFD}" destId="{26B1F969-1205-4712-97C7-47FEFA0C84E5}" srcOrd="8" destOrd="0" presId="urn:microsoft.com/office/officeart/2005/8/layout/list1"/>
    <dgm:cxn modelId="{7C1AAC1A-A075-4B57-BC08-A070F0C75304}" type="presParOf" srcId="{26B1F969-1205-4712-97C7-47FEFA0C84E5}" destId="{F4FDDD1F-D244-4166-BE76-A94987FD1F1A}" srcOrd="0" destOrd="0" presId="urn:microsoft.com/office/officeart/2005/8/layout/list1"/>
    <dgm:cxn modelId="{A720D720-6850-42DA-894C-E1B61E5D5803}" type="presParOf" srcId="{26B1F969-1205-4712-97C7-47FEFA0C84E5}" destId="{19C6E721-991D-4435-A41E-C4B696694D07}" srcOrd="1" destOrd="0" presId="urn:microsoft.com/office/officeart/2005/8/layout/list1"/>
    <dgm:cxn modelId="{860FE993-DE87-43DA-817D-D371C2EA06ED}" type="presParOf" srcId="{9EF3B2A6-0055-48AC-A08E-65BAC8CF3CFD}" destId="{CFA1524F-0C21-4A87-963F-EFDDB2C48589}" srcOrd="9" destOrd="0" presId="urn:microsoft.com/office/officeart/2005/8/layout/list1"/>
    <dgm:cxn modelId="{FB7D4850-56C3-404C-9172-483CDF423C18}" type="presParOf" srcId="{9EF3B2A6-0055-48AC-A08E-65BAC8CF3CFD}" destId="{2114295D-4DCF-46CB-BCD9-23820F219A51}" srcOrd="10" destOrd="0" presId="urn:microsoft.com/office/officeart/2005/8/layout/list1"/>
    <dgm:cxn modelId="{220E5BE5-2D86-4DAA-ABF3-DBB3FD9BA8F8}" type="presParOf" srcId="{9EF3B2A6-0055-48AC-A08E-65BAC8CF3CFD}" destId="{BA3E2BB6-FC7C-46A1-B932-095736D6B57E}" srcOrd="11" destOrd="0" presId="urn:microsoft.com/office/officeart/2005/8/layout/list1"/>
    <dgm:cxn modelId="{E96EE90C-C643-47E7-B63C-525660C12312}" type="presParOf" srcId="{9EF3B2A6-0055-48AC-A08E-65BAC8CF3CFD}" destId="{3775CDBA-8FEF-4C6D-B72B-753F2B4162FC}" srcOrd="12" destOrd="0" presId="urn:microsoft.com/office/officeart/2005/8/layout/list1"/>
    <dgm:cxn modelId="{36508911-CC34-433C-8A2A-11EAA3D9546B}" type="presParOf" srcId="{3775CDBA-8FEF-4C6D-B72B-753F2B4162FC}" destId="{2BC98C60-1259-4833-B517-A37397A6B19A}" srcOrd="0" destOrd="0" presId="urn:microsoft.com/office/officeart/2005/8/layout/list1"/>
    <dgm:cxn modelId="{95281926-A268-4DFE-90DF-E8B7447115F4}" type="presParOf" srcId="{3775CDBA-8FEF-4C6D-B72B-753F2B4162FC}" destId="{EF29979A-5778-43D6-BDE9-4B8F2DBDB08C}" srcOrd="1" destOrd="0" presId="urn:microsoft.com/office/officeart/2005/8/layout/list1"/>
    <dgm:cxn modelId="{E5975124-BEB9-423D-9AF8-B6D843804252}" type="presParOf" srcId="{9EF3B2A6-0055-48AC-A08E-65BAC8CF3CFD}" destId="{46FA478A-FAEB-4361-857F-517B56D7FB3F}" srcOrd="13" destOrd="0" presId="urn:microsoft.com/office/officeart/2005/8/layout/list1"/>
    <dgm:cxn modelId="{7681D76C-5486-48E3-AF57-BFEA60A34251}" type="presParOf" srcId="{9EF3B2A6-0055-48AC-A08E-65BAC8CF3CFD}" destId="{E8E845F6-A4E5-4843-9634-EE57E70768C9}" srcOrd="14" destOrd="0" presId="urn:microsoft.com/office/officeart/2005/8/layout/list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E4ECB67-BF45-0E4C-9932-4EF0BAB20C59}" type="doc">
      <dgm:prSet loTypeId="urn:microsoft.com/office/officeart/2008/layout/VerticalCurvedList" loCatId="" qsTypeId="urn:microsoft.com/office/officeart/2005/8/quickstyle/3d1" qsCatId="3D" csTypeId="urn:microsoft.com/office/officeart/2005/8/colors/accent2_2" csCatId="accent2" phldr="1"/>
      <dgm:spPr/>
      <dgm:t>
        <a:bodyPr/>
        <a:lstStyle/>
        <a:p>
          <a:endParaRPr lang="fr-FR"/>
        </a:p>
      </dgm:t>
    </dgm:pt>
    <dgm:pt modelId="{F9E3F22D-3D90-1448-A7FA-BD9616ACCF29}">
      <dgm:prSet phldrT="[Texte]" custT="1"/>
      <dgm:spPr/>
      <dgm:t>
        <a:bodyPr/>
        <a:lstStyle/>
        <a:p>
          <a:r>
            <a:rPr lang="fr-FR" sz="1800" b="1"/>
            <a:t>Des programmes plus lisibles</a:t>
          </a:r>
        </a:p>
      </dgm:t>
    </dgm:pt>
    <dgm:pt modelId="{F4DE08BD-7AB5-064B-A75D-730351EF932B}" type="parTrans" cxnId="{89E774A6-B8A6-0847-AAB9-C31E0EE6885A}">
      <dgm:prSet/>
      <dgm:spPr/>
      <dgm:t>
        <a:bodyPr/>
        <a:lstStyle/>
        <a:p>
          <a:endParaRPr lang="fr-FR" sz="2400" b="1"/>
        </a:p>
      </dgm:t>
    </dgm:pt>
    <dgm:pt modelId="{6D2CC5F6-7D52-1D40-BB27-AAA0297BA5B8}" type="sibTrans" cxnId="{89E774A6-B8A6-0847-AAB9-C31E0EE6885A}">
      <dgm:prSet/>
      <dgm:spPr/>
      <dgm:t>
        <a:bodyPr/>
        <a:lstStyle/>
        <a:p>
          <a:endParaRPr lang="fr-FR" sz="2400" b="1"/>
        </a:p>
      </dgm:t>
    </dgm:pt>
    <dgm:pt modelId="{AAD26182-A88E-3E49-A54E-05AACA98CB30}">
      <dgm:prSet phldrT="[Texte]" custT="1"/>
      <dgm:spPr/>
      <dgm:t>
        <a:bodyPr/>
        <a:lstStyle/>
        <a:p>
          <a:r>
            <a:rPr lang="fr-FR" sz="1800" b="1" dirty="0"/>
            <a:t>L'alignement avec la stratégie et axes transversaux</a:t>
          </a:r>
        </a:p>
      </dgm:t>
    </dgm:pt>
    <dgm:pt modelId="{24B85600-66C2-7B40-87BB-764244994594}" type="parTrans" cxnId="{119291D9-F35E-2343-B607-CA75697AC218}">
      <dgm:prSet/>
      <dgm:spPr/>
      <dgm:t>
        <a:bodyPr/>
        <a:lstStyle/>
        <a:p>
          <a:endParaRPr lang="fr-FR" sz="2400" b="1"/>
        </a:p>
      </dgm:t>
    </dgm:pt>
    <dgm:pt modelId="{C1CC95DC-F8C5-054F-9F25-145BF1D10376}" type="sibTrans" cxnId="{119291D9-F35E-2343-B607-CA75697AC218}">
      <dgm:prSet/>
      <dgm:spPr/>
      <dgm:t>
        <a:bodyPr/>
        <a:lstStyle/>
        <a:p>
          <a:endParaRPr lang="fr-FR" sz="2400" b="1"/>
        </a:p>
      </dgm:t>
    </dgm:pt>
    <dgm:pt modelId="{30D599D8-F690-B54C-BDEB-B3AE2F48A5A8}">
      <dgm:prSet phldrT="[Texte]" custT="1"/>
      <dgm:spPr/>
      <dgm:t>
        <a:bodyPr/>
        <a:lstStyle/>
        <a:p>
          <a:r>
            <a:rPr lang="fr-FR" sz="1800" b="1"/>
            <a:t>L'harmonisation des crédits</a:t>
          </a:r>
        </a:p>
      </dgm:t>
    </dgm:pt>
    <dgm:pt modelId="{E4785213-2D4C-B741-95ED-965B419D8209}" type="parTrans" cxnId="{035292C0-8663-3E42-B4FE-6C1B42487401}">
      <dgm:prSet/>
      <dgm:spPr/>
      <dgm:t>
        <a:bodyPr/>
        <a:lstStyle/>
        <a:p>
          <a:endParaRPr lang="fr-FR" sz="2400" b="1"/>
        </a:p>
      </dgm:t>
    </dgm:pt>
    <dgm:pt modelId="{EE4DA3B4-0405-4C4A-AA88-85DDDC6CD940}" type="sibTrans" cxnId="{035292C0-8663-3E42-B4FE-6C1B42487401}">
      <dgm:prSet/>
      <dgm:spPr/>
      <dgm:t>
        <a:bodyPr/>
        <a:lstStyle/>
        <a:p>
          <a:endParaRPr lang="fr-FR" sz="2400" b="1"/>
        </a:p>
      </dgm:t>
    </dgm:pt>
    <dgm:pt modelId="{E713EEC1-9C3B-3248-AE1F-2A4C36CE903B}" type="pres">
      <dgm:prSet presAssocID="{9E4ECB67-BF45-0E4C-9932-4EF0BAB20C59}" presName="Name0" presStyleCnt="0">
        <dgm:presLayoutVars>
          <dgm:chMax val="7"/>
          <dgm:chPref val="7"/>
          <dgm:dir/>
        </dgm:presLayoutVars>
      </dgm:prSet>
      <dgm:spPr/>
    </dgm:pt>
    <dgm:pt modelId="{9FA072FF-15BA-754D-ACA1-5DD8CAFDBBF1}" type="pres">
      <dgm:prSet presAssocID="{9E4ECB67-BF45-0E4C-9932-4EF0BAB20C59}" presName="Name1" presStyleCnt="0"/>
      <dgm:spPr/>
    </dgm:pt>
    <dgm:pt modelId="{720685DE-05BE-9E4F-87E4-121B1014E0AC}" type="pres">
      <dgm:prSet presAssocID="{9E4ECB67-BF45-0E4C-9932-4EF0BAB20C59}" presName="cycle" presStyleCnt="0"/>
      <dgm:spPr/>
    </dgm:pt>
    <dgm:pt modelId="{3D66766A-DC13-F04E-BE62-317C0170DBDD}" type="pres">
      <dgm:prSet presAssocID="{9E4ECB67-BF45-0E4C-9932-4EF0BAB20C59}" presName="srcNode" presStyleLbl="node1" presStyleIdx="0" presStyleCnt="3"/>
      <dgm:spPr/>
    </dgm:pt>
    <dgm:pt modelId="{376E5D6C-46F0-CF42-B37C-6A8EEEC7F86B}" type="pres">
      <dgm:prSet presAssocID="{9E4ECB67-BF45-0E4C-9932-4EF0BAB20C59}" presName="conn" presStyleLbl="parChTrans1D2" presStyleIdx="0" presStyleCnt="1"/>
      <dgm:spPr/>
    </dgm:pt>
    <dgm:pt modelId="{37DA4187-43FC-4944-A2E4-995E0CD8F7D1}" type="pres">
      <dgm:prSet presAssocID="{9E4ECB67-BF45-0E4C-9932-4EF0BAB20C59}" presName="extraNode" presStyleLbl="node1" presStyleIdx="0" presStyleCnt="3"/>
      <dgm:spPr/>
    </dgm:pt>
    <dgm:pt modelId="{571F0ED4-9B8C-B840-A6A3-2AFA91FDED35}" type="pres">
      <dgm:prSet presAssocID="{9E4ECB67-BF45-0E4C-9932-4EF0BAB20C59}" presName="dstNode" presStyleLbl="node1" presStyleIdx="0" presStyleCnt="3"/>
      <dgm:spPr/>
    </dgm:pt>
    <dgm:pt modelId="{DB154F00-F500-DD43-B3B2-AA192E686211}" type="pres">
      <dgm:prSet presAssocID="{F9E3F22D-3D90-1448-A7FA-BD9616ACCF29}" presName="text_1" presStyleLbl="node1" presStyleIdx="0" presStyleCnt="3">
        <dgm:presLayoutVars>
          <dgm:bulletEnabled val="1"/>
        </dgm:presLayoutVars>
      </dgm:prSet>
      <dgm:spPr/>
    </dgm:pt>
    <dgm:pt modelId="{E1353B0D-96DE-264D-98BF-390796D013C3}" type="pres">
      <dgm:prSet presAssocID="{F9E3F22D-3D90-1448-A7FA-BD9616ACCF29}" presName="accent_1" presStyleCnt="0"/>
      <dgm:spPr/>
    </dgm:pt>
    <dgm:pt modelId="{3066CC1A-5880-A448-A9DF-8513A669571A}" type="pres">
      <dgm:prSet presAssocID="{F9E3F22D-3D90-1448-A7FA-BD9616ACCF29}" presName="accentRepeatNode" presStyleLbl="solidFgAcc1" presStyleIdx="0" presStyleCnt="3"/>
      <dgm:spPr/>
    </dgm:pt>
    <dgm:pt modelId="{AAA47088-3AAE-0B47-A6AA-4689D0D0C6C9}" type="pres">
      <dgm:prSet presAssocID="{AAD26182-A88E-3E49-A54E-05AACA98CB30}" presName="text_2" presStyleLbl="node1" presStyleIdx="1" presStyleCnt="3">
        <dgm:presLayoutVars>
          <dgm:bulletEnabled val="1"/>
        </dgm:presLayoutVars>
      </dgm:prSet>
      <dgm:spPr/>
    </dgm:pt>
    <dgm:pt modelId="{089FC7B4-5BB3-5E48-AA46-6ABF2ADB96FF}" type="pres">
      <dgm:prSet presAssocID="{AAD26182-A88E-3E49-A54E-05AACA98CB30}" presName="accent_2" presStyleCnt="0"/>
      <dgm:spPr/>
    </dgm:pt>
    <dgm:pt modelId="{AF8C8FD3-5B41-1744-AFF3-61D757511CBC}" type="pres">
      <dgm:prSet presAssocID="{AAD26182-A88E-3E49-A54E-05AACA98CB30}" presName="accentRepeatNode" presStyleLbl="solidFgAcc1" presStyleIdx="1" presStyleCnt="3"/>
      <dgm:spPr/>
    </dgm:pt>
    <dgm:pt modelId="{EC69EC16-42BF-4845-AB59-09F2A97D9EF2}" type="pres">
      <dgm:prSet presAssocID="{30D599D8-F690-B54C-BDEB-B3AE2F48A5A8}" presName="text_3" presStyleLbl="node1" presStyleIdx="2" presStyleCnt="3">
        <dgm:presLayoutVars>
          <dgm:bulletEnabled val="1"/>
        </dgm:presLayoutVars>
      </dgm:prSet>
      <dgm:spPr/>
    </dgm:pt>
    <dgm:pt modelId="{549D2345-9F57-E240-AA06-59C661543854}" type="pres">
      <dgm:prSet presAssocID="{30D599D8-F690-B54C-BDEB-B3AE2F48A5A8}" presName="accent_3" presStyleCnt="0"/>
      <dgm:spPr/>
    </dgm:pt>
    <dgm:pt modelId="{26977E85-1862-2B4E-A96C-57560ED4542A}" type="pres">
      <dgm:prSet presAssocID="{30D599D8-F690-B54C-BDEB-B3AE2F48A5A8}" presName="accentRepeatNode" presStyleLbl="solidFgAcc1" presStyleIdx="2" presStyleCnt="3"/>
      <dgm:spPr/>
    </dgm:pt>
  </dgm:ptLst>
  <dgm:cxnLst>
    <dgm:cxn modelId="{7F7FE366-1541-DD43-AAEF-14BE49D1301E}" type="presOf" srcId="{AAD26182-A88E-3E49-A54E-05AACA98CB30}" destId="{AAA47088-3AAE-0B47-A6AA-4689D0D0C6C9}" srcOrd="0" destOrd="0" presId="urn:microsoft.com/office/officeart/2008/layout/VerticalCurvedList"/>
    <dgm:cxn modelId="{D2C00768-BCC2-9248-983C-A169F688FF78}" type="presOf" srcId="{6D2CC5F6-7D52-1D40-BB27-AAA0297BA5B8}" destId="{376E5D6C-46F0-CF42-B37C-6A8EEEC7F86B}" srcOrd="0" destOrd="0" presId="urn:microsoft.com/office/officeart/2008/layout/VerticalCurvedList"/>
    <dgm:cxn modelId="{C55413A5-2055-A640-9176-B6CAEE6F1C58}" type="presOf" srcId="{9E4ECB67-BF45-0E4C-9932-4EF0BAB20C59}" destId="{E713EEC1-9C3B-3248-AE1F-2A4C36CE903B}" srcOrd="0" destOrd="0" presId="urn:microsoft.com/office/officeart/2008/layout/VerticalCurvedList"/>
    <dgm:cxn modelId="{89E774A6-B8A6-0847-AAB9-C31E0EE6885A}" srcId="{9E4ECB67-BF45-0E4C-9932-4EF0BAB20C59}" destId="{F9E3F22D-3D90-1448-A7FA-BD9616ACCF29}" srcOrd="0" destOrd="0" parTransId="{F4DE08BD-7AB5-064B-A75D-730351EF932B}" sibTransId="{6D2CC5F6-7D52-1D40-BB27-AAA0297BA5B8}"/>
    <dgm:cxn modelId="{035292C0-8663-3E42-B4FE-6C1B42487401}" srcId="{9E4ECB67-BF45-0E4C-9932-4EF0BAB20C59}" destId="{30D599D8-F690-B54C-BDEB-B3AE2F48A5A8}" srcOrd="2" destOrd="0" parTransId="{E4785213-2D4C-B741-95ED-965B419D8209}" sibTransId="{EE4DA3B4-0405-4C4A-AA88-85DDDC6CD940}"/>
    <dgm:cxn modelId="{B61811D0-C7FD-CF4E-B85B-E86EE51C062F}" type="presOf" srcId="{30D599D8-F690-B54C-BDEB-B3AE2F48A5A8}" destId="{EC69EC16-42BF-4845-AB59-09F2A97D9EF2}" srcOrd="0" destOrd="0" presId="urn:microsoft.com/office/officeart/2008/layout/VerticalCurvedList"/>
    <dgm:cxn modelId="{119291D9-F35E-2343-B607-CA75697AC218}" srcId="{9E4ECB67-BF45-0E4C-9932-4EF0BAB20C59}" destId="{AAD26182-A88E-3E49-A54E-05AACA98CB30}" srcOrd="1" destOrd="0" parTransId="{24B85600-66C2-7B40-87BB-764244994594}" sibTransId="{C1CC95DC-F8C5-054F-9F25-145BF1D10376}"/>
    <dgm:cxn modelId="{F61AD1F2-D7EF-9D4B-9422-407F8F6119DD}" type="presOf" srcId="{F9E3F22D-3D90-1448-A7FA-BD9616ACCF29}" destId="{DB154F00-F500-DD43-B3B2-AA192E686211}" srcOrd="0" destOrd="0" presId="urn:microsoft.com/office/officeart/2008/layout/VerticalCurvedList"/>
    <dgm:cxn modelId="{B8F52629-0673-8D46-AD49-F0EC93D34943}" type="presParOf" srcId="{E713EEC1-9C3B-3248-AE1F-2A4C36CE903B}" destId="{9FA072FF-15BA-754D-ACA1-5DD8CAFDBBF1}" srcOrd="0" destOrd="0" presId="urn:microsoft.com/office/officeart/2008/layout/VerticalCurvedList"/>
    <dgm:cxn modelId="{0141BA49-9F07-9144-A2C3-658E9130D96B}" type="presParOf" srcId="{9FA072FF-15BA-754D-ACA1-5DD8CAFDBBF1}" destId="{720685DE-05BE-9E4F-87E4-121B1014E0AC}" srcOrd="0" destOrd="0" presId="urn:microsoft.com/office/officeart/2008/layout/VerticalCurvedList"/>
    <dgm:cxn modelId="{9B239730-84AC-B444-B36A-D62C52A59FBD}" type="presParOf" srcId="{720685DE-05BE-9E4F-87E4-121B1014E0AC}" destId="{3D66766A-DC13-F04E-BE62-317C0170DBDD}" srcOrd="0" destOrd="0" presId="urn:microsoft.com/office/officeart/2008/layout/VerticalCurvedList"/>
    <dgm:cxn modelId="{CB169B19-12B2-D945-A035-4796146A5140}" type="presParOf" srcId="{720685DE-05BE-9E4F-87E4-121B1014E0AC}" destId="{376E5D6C-46F0-CF42-B37C-6A8EEEC7F86B}" srcOrd="1" destOrd="0" presId="urn:microsoft.com/office/officeart/2008/layout/VerticalCurvedList"/>
    <dgm:cxn modelId="{D6B276C5-8EC8-774C-AD89-F9599780ACC6}" type="presParOf" srcId="{720685DE-05BE-9E4F-87E4-121B1014E0AC}" destId="{37DA4187-43FC-4944-A2E4-995E0CD8F7D1}" srcOrd="2" destOrd="0" presId="urn:microsoft.com/office/officeart/2008/layout/VerticalCurvedList"/>
    <dgm:cxn modelId="{F18AC4B4-A430-6A45-974E-8B83F49B4B4C}" type="presParOf" srcId="{720685DE-05BE-9E4F-87E4-121B1014E0AC}" destId="{571F0ED4-9B8C-B840-A6A3-2AFA91FDED35}" srcOrd="3" destOrd="0" presId="urn:microsoft.com/office/officeart/2008/layout/VerticalCurvedList"/>
    <dgm:cxn modelId="{6CD55BD2-EB0D-0343-B3DF-5B6E89B68CBF}" type="presParOf" srcId="{9FA072FF-15BA-754D-ACA1-5DD8CAFDBBF1}" destId="{DB154F00-F500-DD43-B3B2-AA192E686211}" srcOrd="1" destOrd="0" presId="urn:microsoft.com/office/officeart/2008/layout/VerticalCurvedList"/>
    <dgm:cxn modelId="{DBEEF645-811E-8B44-AA11-16CEB720F1A9}" type="presParOf" srcId="{9FA072FF-15BA-754D-ACA1-5DD8CAFDBBF1}" destId="{E1353B0D-96DE-264D-98BF-390796D013C3}" srcOrd="2" destOrd="0" presId="urn:microsoft.com/office/officeart/2008/layout/VerticalCurvedList"/>
    <dgm:cxn modelId="{6B6B9922-B4C6-6244-96A5-A957BE7B2463}" type="presParOf" srcId="{E1353B0D-96DE-264D-98BF-390796D013C3}" destId="{3066CC1A-5880-A448-A9DF-8513A669571A}" srcOrd="0" destOrd="0" presId="urn:microsoft.com/office/officeart/2008/layout/VerticalCurvedList"/>
    <dgm:cxn modelId="{CAEFD609-4F95-6B43-A59B-FCC9B79C3DE0}" type="presParOf" srcId="{9FA072FF-15BA-754D-ACA1-5DD8CAFDBBF1}" destId="{AAA47088-3AAE-0B47-A6AA-4689D0D0C6C9}" srcOrd="3" destOrd="0" presId="urn:microsoft.com/office/officeart/2008/layout/VerticalCurvedList"/>
    <dgm:cxn modelId="{27FF8466-7485-154F-A62A-C473CEB759B4}" type="presParOf" srcId="{9FA072FF-15BA-754D-ACA1-5DD8CAFDBBF1}" destId="{089FC7B4-5BB3-5E48-AA46-6ABF2ADB96FF}" srcOrd="4" destOrd="0" presId="urn:microsoft.com/office/officeart/2008/layout/VerticalCurvedList"/>
    <dgm:cxn modelId="{CA01B143-86F0-7E46-A20A-544BFCD004C3}" type="presParOf" srcId="{089FC7B4-5BB3-5E48-AA46-6ABF2ADB96FF}" destId="{AF8C8FD3-5B41-1744-AFF3-61D757511CBC}" srcOrd="0" destOrd="0" presId="urn:microsoft.com/office/officeart/2008/layout/VerticalCurvedList"/>
    <dgm:cxn modelId="{E4CA566C-946C-1140-A93A-01160BCC7FC8}" type="presParOf" srcId="{9FA072FF-15BA-754D-ACA1-5DD8CAFDBBF1}" destId="{EC69EC16-42BF-4845-AB59-09F2A97D9EF2}" srcOrd="5" destOrd="0" presId="urn:microsoft.com/office/officeart/2008/layout/VerticalCurvedList"/>
    <dgm:cxn modelId="{30E7FF63-0176-3B4D-9423-A0D52E9A306E}" type="presParOf" srcId="{9FA072FF-15BA-754D-ACA1-5DD8CAFDBBF1}" destId="{549D2345-9F57-E240-AA06-59C661543854}" srcOrd="6" destOrd="0" presId="urn:microsoft.com/office/officeart/2008/layout/VerticalCurvedList"/>
    <dgm:cxn modelId="{454EC5B0-A56D-2348-8B27-AB434F3D0E34}" type="presParOf" srcId="{549D2345-9F57-E240-AA06-59C661543854}" destId="{26977E85-1862-2B4E-A96C-57560ED4542A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FA7141E-9605-1A4F-938F-AA4315746CC2}" type="doc">
      <dgm:prSet loTypeId="urn:microsoft.com/office/officeart/2005/8/layout/lProcess3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EA93B7C4-E325-244C-A115-86C0CD43C521}">
      <dgm:prSet phldrT="[Texte]" custT="1"/>
      <dgm:spPr>
        <a:solidFill>
          <a:srgbClr val="00707F"/>
        </a:solidFill>
        <a:ln w="25400" cap="flat" cmpd="sng" algn="ctr">
          <a:solidFill>
            <a:srgbClr val="00707F"/>
          </a:solidFill>
          <a:prstDash val="solid"/>
        </a:ln>
        <a:effectLst/>
      </dgm:spPr>
      <dgm:t>
        <a:bodyPr spcFirstLastPara="0" vert="horz" wrap="square" lIns="19050" tIns="9525" rIns="0" bIns="9525" numCol="1" spcCol="1270" anchor="ctr" anchorCtr="0"/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b="1" kern="1200">
              <a:solidFill>
                <a:prstClr val="white"/>
              </a:solidFill>
              <a:latin typeface="Candara" panose="020E0502030303020204" pitchFamily="34" charset="0"/>
              <a:ea typeface="+mn-ea"/>
              <a:cs typeface="+mn-cs"/>
            </a:rPr>
            <a:t>Programmes généralistes</a:t>
          </a:r>
        </a:p>
      </dgm:t>
    </dgm:pt>
    <dgm:pt modelId="{3F74ABF3-2A38-464D-A85C-4B9FFE0EECEB}" type="parTrans" cxnId="{ABD98644-033C-E543-9330-F95945AC44D3}">
      <dgm:prSet/>
      <dgm:spPr/>
      <dgm:t>
        <a:bodyPr/>
        <a:lstStyle/>
        <a:p>
          <a:endParaRPr lang="fr-FR"/>
        </a:p>
      </dgm:t>
    </dgm:pt>
    <dgm:pt modelId="{0DCE86DF-8FCC-6844-AE70-9816979D1E6E}" type="sibTrans" cxnId="{ABD98644-033C-E543-9330-F95945AC44D3}">
      <dgm:prSet/>
      <dgm:spPr/>
      <dgm:t>
        <a:bodyPr/>
        <a:lstStyle/>
        <a:p>
          <a:endParaRPr lang="fr-FR"/>
        </a:p>
      </dgm:t>
    </dgm:pt>
    <dgm:pt modelId="{8531A117-E60F-EB4E-8240-D600EEE5EB5A}">
      <dgm:prSet phldrT="[Texte]" custT="1"/>
      <dgm:spPr>
        <a:solidFill>
          <a:srgbClr val="00707F"/>
        </a:solidFill>
        <a:ln>
          <a:solidFill>
            <a:srgbClr val="00707F"/>
          </a:solidFill>
        </a:ln>
      </dgm:spPr>
      <dgm:t>
        <a:bodyPr/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b="1" kern="1200">
              <a:solidFill>
                <a:prstClr val="white"/>
              </a:solidFill>
              <a:latin typeface="Candara" panose="020E0502030303020204" pitchFamily="34" charset="0"/>
              <a:ea typeface="+mn-ea"/>
              <a:cs typeface="+mn-cs"/>
            </a:rPr>
            <a:t>Langue étrangère</a:t>
          </a:r>
        </a:p>
      </dgm:t>
    </dgm:pt>
    <dgm:pt modelId="{6CD2C053-7375-0345-B2D0-B7B707BE9D17}" type="parTrans" cxnId="{12290E30-F1BB-A047-B45E-49A6390C16FE}">
      <dgm:prSet/>
      <dgm:spPr/>
      <dgm:t>
        <a:bodyPr/>
        <a:lstStyle/>
        <a:p>
          <a:endParaRPr lang="fr-FR"/>
        </a:p>
      </dgm:t>
    </dgm:pt>
    <dgm:pt modelId="{746E1E02-5CC6-9D48-962B-8F41A33C30BB}" type="sibTrans" cxnId="{12290E30-F1BB-A047-B45E-49A6390C16FE}">
      <dgm:prSet/>
      <dgm:spPr/>
      <dgm:t>
        <a:bodyPr/>
        <a:lstStyle/>
        <a:p>
          <a:endParaRPr lang="fr-FR"/>
        </a:p>
      </dgm:t>
    </dgm:pt>
    <dgm:pt modelId="{09FA6E75-3ABC-3044-A9A1-8B3E611C615E}">
      <dgm:prSet phldrT="[Texte]" custT="1"/>
      <dgm:spPr>
        <a:solidFill>
          <a:srgbClr val="00707F"/>
        </a:solidFill>
        <a:ln>
          <a:solidFill>
            <a:srgbClr val="00707F"/>
          </a:solidFill>
        </a:ln>
      </dgm:spPr>
      <dgm:t>
        <a:bodyPr/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b="1" kern="1200">
              <a:solidFill>
                <a:prstClr val="white"/>
              </a:solidFill>
              <a:latin typeface="Candara" panose="020E0502030303020204" pitchFamily="34" charset="0"/>
              <a:ea typeface="+mn-ea"/>
              <a:cs typeface="+mn-cs"/>
            </a:rPr>
            <a:t>Structure tronc commun</a:t>
          </a:r>
        </a:p>
      </dgm:t>
    </dgm:pt>
    <dgm:pt modelId="{1C445082-1F0F-B240-BA7E-718E0A2EF515}" type="parTrans" cxnId="{226E50BB-9171-764C-B216-A2BA63154135}">
      <dgm:prSet/>
      <dgm:spPr/>
      <dgm:t>
        <a:bodyPr/>
        <a:lstStyle/>
        <a:p>
          <a:endParaRPr lang="fr-FR"/>
        </a:p>
      </dgm:t>
    </dgm:pt>
    <dgm:pt modelId="{B15DF4C3-34BD-654B-8A78-C18BE4B2BD26}" type="sibTrans" cxnId="{226E50BB-9171-764C-B216-A2BA63154135}">
      <dgm:prSet/>
      <dgm:spPr/>
      <dgm:t>
        <a:bodyPr/>
        <a:lstStyle/>
        <a:p>
          <a:endParaRPr lang="fr-FR"/>
        </a:p>
      </dgm:t>
    </dgm:pt>
    <dgm:pt modelId="{CED1AEF9-795E-234D-AA47-B54281CA7094}">
      <dgm:prSet phldrT="[Texte]" custT="1"/>
      <dgm:spPr>
        <a:solidFill>
          <a:srgbClr val="00707F"/>
        </a:solidFill>
        <a:ln>
          <a:solidFill>
            <a:srgbClr val="00707F"/>
          </a:solidFill>
        </a:ln>
      </dgm:spPr>
      <dgm:t>
        <a:bodyPr/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b="1" kern="1200">
              <a:solidFill>
                <a:prstClr val="white"/>
              </a:solidFill>
              <a:latin typeface="Candara" panose="020E0502030303020204" pitchFamily="34" charset="0"/>
              <a:ea typeface="+mn-ea"/>
              <a:cs typeface="+mn-cs"/>
            </a:rPr>
            <a:t>Règles de crédit et volume horaire</a:t>
          </a:r>
        </a:p>
      </dgm:t>
    </dgm:pt>
    <dgm:pt modelId="{4267E5A4-0D7D-A641-BB51-E035A189549D}" type="parTrans" cxnId="{08A3E2C3-862C-1241-A117-F4B0102E6234}">
      <dgm:prSet/>
      <dgm:spPr/>
      <dgm:t>
        <a:bodyPr/>
        <a:lstStyle/>
        <a:p>
          <a:endParaRPr lang="fr-FR"/>
        </a:p>
      </dgm:t>
    </dgm:pt>
    <dgm:pt modelId="{63D4BF38-CB0C-5D4C-B923-039141EDBA42}" type="sibTrans" cxnId="{08A3E2C3-862C-1241-A117-F4B0102E6234}">
      <dgm:prSet/>
      <dgm:spPr/>
      <dgm:t>
        <a:bodyPr/>
        <a:lstStyle/>
        <a:p>
          <a:endParaRPr lang="fr-FR"/>
        </a:p>
      </dgm:t>
    </dgm:pt>
    <dgm:pt modelId="{4B60752C-8A05-0A41-BFE7-417A7EC7F9B7}">
      <dgm:prSet custT="1"/>
      <dgm:spPr>
        <a:solidFill>
          <a:srgbClr val="4BACC6">
            <a:alpha val="90000"/>
            <a:tint val="4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4BACC6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 spcFirstLastPara="0" vert="horz" wrap="square" lIns="68580" tIns="68580" rIns="68580" bIns="68580" numCol="1" spcCol="1270" anchor="ctr" anchorCtr="0"/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ndara" panose="020E0502030303020204" pitchFamily="34" charset="0"/>
              <a:ea typeface="+mn-ea"/>
              <a:cs typeface="+mn-cs"/>
            </a:rPr>
            <a:t>Maintenir culture générale en gestion/économie</a:t>
          </a:r>
        </a:p>
      </dgm:t>
    </dgm:pt>
    <dgm:pt modelId="{BF33BAA5-3C2D-414E-BD51-069D692BC277}" type="parTrans" cxnId="{D1B0253B-0FCA-6648-BDE2-06B6607F5DC8}">
      <dgm:prSet/>
      <dgm:spPr/>
      <dgm:t>
        <a:bodyPr/>
        <a:lstStyle/>
        <a:p>
          <a:endParaRPr lang="fr-FR"/>
        </a:p>
      </dgm:t>
    </dgm:pt>
    <dgm:pt modelId="{8A2E17C0-1557-F242-917F-7EFF3A144B2C}" type="sibTrans" cxnId="{D1B0253B-0FCA-6648-BDE2-06B6607F5DC8}">
      <dgm:prSet/>
      <dgm:spPr/>
      <dgm:t>
        <a:bodyPr/>
        <a:lstStyle/>
        <a:p>
          <a:endParaRPr lang="fr-FR"/>
        </a:p>
      </dgm:t>
    </dgm:pt>
    <dgm:pt modelId="{D36F5EDC-3D94-E64F-ACE4-4AA4BE853B32}">
      <dgm:prSet custT="1"/>
      <dgm:spPr>
        <a:solidFill>
          <a:srgbClr val="4BACC6">
            <a:alpha val="90000"/>
            <a:tint val="4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4BACC6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 spcFirstLastPara="0" vert="horz" wrap="square" lIns="68580" tIns="68580" rIns="68580" bIns="68580" numCol="1" spcCol="1270" anchor="ctr" anchorCtr="0"/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ndara" panose="020E0502030303020204" pitchFamily="34" charset="0"/>
              <a:ea typeface="+mn-ea"/>
              <a:cs typeface="+mn-cs"/>
            </a:rPr>
            <a:t>5 crédits en bloc1 et 5 crédits en bloc2</a:t>
          </a:r>
        </a:p>
      </dgm:t>
    </dgm:pt>
    <dgm:pt modelId="{666E9CF5-5F12-954E-AB7C-0D02684B15DB}" type="parTrans" cxnId="{12EA9A28-C29B-4D4F-86F5-7390D7011DF7}">
      <dgm:prSet/>
      <dgm:spPr/>
      <dgm:t>
        <a:bodyPr/>
        <a:lstStyle/>
        <a:p>
          <a:endParaRPr lang="fr-FR"/>
        </a:p>
      </dgm:t>
    </dgm:pt>
    <dgm:pt modelId="{2AA2CEB3-F9DA-C546-9363-B35505568BB5}" type="sibTrans" cxnId="{12EA9A28-C29B-4D4F-86F5-7390D7011DF7}">
      <dgm:prSet/>
      <dgm:spPr/>
      <dgm:t>
        <a:bodyPr/>
        <a:lstStyle/>
        <a:p>
          <a:endParaRPr lang="fr-FR"/>
        </a:p>
      </dgm:t>
    </dgm:pt>
    <dgm:pt modelId="{3477C9AC-903B-1145-ABDC-0EE50814F663}">
      <dgm:prSet custT="1"/>
      <dgm:spPr>
        <a:solidFill>
          <a:srgbClr val="4BACC6">
            <a:alpha val="90000"/>
            <a:tint val="4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4BACC6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 spcFirstLastPara="0" vert="horz" wrap="square" lIns="68580" tIns="68580" rIns="68580" bIns="68580" numCol="1" spcCol="1270" anchor="ctr" anchorCtr="0"/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ndara" panose="020E0502030303020204" pitchFamily="34" charset="0"/>
              <a:ea typeface="+mn-ea"/>
              <a:cs typeface="+mn-cs"/>
            </a:rPr>
            <a:t>1 seul cours obligatoire pour tous les étudiants</a:t>
          </a:r>
        </a:p>
      </dgm:t>
    </dgm:pt>
    <dgm:pt modelId="{49F6D7FC-629D-0B4D-BF81-238967787A12}" type="parTrans" cxnId="{95E76D65-F223-D643-86C0-30B911223788}">
      <dgm:prSet/>
      <dgm:spPr/>
      <dgm:t>
        <a:bodyPr/>
        <a:lstStyle/>
        <a:p>
          <a:endParaRPr lang="fr-FR"/>
        </a:p>
      </dgm:t>
    </dgm:pt>
    <dgm:pt modelId="{227B0AE6-1267-BD49-AB0A-9A8AD70B7FAD}" type="sibTrans" cxnId="{95E76D65-F223-D643-86C0-30B911223788}">
      <dgm:prSet/>
      <dgm:spPr/>
      <dgm:t>
        <a:bodyPr/>
        <a:lstStyle/>
        <a:p>
          <a:endParaRPr lang="fr-FR"/>
        </a:p>
      </dgm:t>
    </dgm:pt>
    <dgm:pt modelId="{5A9BBBFD-6170-EF42-8143-549B60557F7B}">
      <dgm:prSet custT="1"/>
      <dgm:spPr>
        <a:solidFill>
          <a:srgbClr val="4BACC6">
            <a:alpha val="90000"/>
            <a:tint val="4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4BACC6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 spcFirstLastPara="0" vert="horz" wrap="square" lIns="68580" tIns="68580" rIns="68580" bIns="68580" numCol="1" spcCol="1270" anchor="ctr" anchorCtr="0"/>
        <a:lstStyle/>
        <a:p>
          <a:r>
            <a:rPr lang="fr-FR" sz="1400" kern="1200">
              <a:latin typeface="Candara" panose="020E0502030303020204" pitchFamily="34" charset="0"/>
            </a:rPr>
            <a:t>Cours dédiés </a:t>
          </a:r>
          <a:r>
            <a:rPr lang="fr-FR" sz="1400" kern="120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ndara" panose="020E0502030303020204" pitchFamily="34" charset="0"/>
              <a:ea typeface="+mn-ea"/>
              <a:cs typeface="+mn-cs"/>
            </a:rPr>
            <a:t>aux</a:t>
          </a:r>
          <a:r>
            <a:rPr lang="fr-FR" sz="1400" kern="1200">
              <a:latin typeface="Candara" panose="020E0502030303020204" pitchFamily="34" charset="0"/>
            </a:rPr>
            <a:t> axes transversaux + interdisciplinarité</a:t>
          </a:r>
        </a:p>
      </dgm:t>
    </dgm:pt>
    <dgm:pt modelId="{B3355323-A3E7-B444-A7D7-25D79E00909B}" type="parTrans" cxnId="{61923C1C-ED4A-154E-9BFE-AB6D545D1138}">
      <dgm:prSet/>
      <dgm:spPr/>
      <dgm:t>
        <a:bodyPr/>
        <a:lstStyle/>
        <a:p>
          <a:endParaRPr lang="fr-FR"/>
        </a:p>
      </dgm:t>
    </dgm:pt>
    <dgm:pt modelId="{4B073179-A3B2-E748-A567-1BCCB742876B}" type="sibTrans" cxnId="{61923C1C-ED4A-154E-9BFE-AB6D545D1138}">
      <dgm:prSet/>
      <dgm:spPr/>
      <dgm:t>
        <a:bodyPr/>
        <a:lstStyle/>
        <a:p>
          <a:endParaRPr lang="fr-FR"/>
        </a:p>
      </dgm:t>
    </dgm:pt>
    <dgm:pt modelId="{013E7EE1-3C22-E040-919C-8EFA067CA370}">
      <dgm:prSet custT="1"/>
      <dgm:spPr>
        <a:solidFill>
          <a:srgbClr val="4BACC6">
            <a:alpha val="90000"/>
            <a:tint val="4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4BACC6">
              <a:hueOff val="0"/>
              <a:satOff val="0"/>
              <a:lumOff val="0"/>
              <a:alphaOff val="0"/>
            </a:srgbClr>
          </a:solidFill>
          <a:prstDash val="dash"/>
        </a:ln>
        <a:effectLst/>
      </dgm:spPr>
      <dgm:t>
        <a:bodyPr spcFirstLastPara="0" vert="horz" wrap="square" lIns="68580" tIns="68580" rIns="68580" bIns="68580" numCol="1" spcCol="1270" anchor="ctr" anchorCtr="0"/>
        <a:lstStyle/>
        <a:p>
          <a:r>
            <a:rPr lang="fr-FR" sz="1400">
              <a:latin typeface="Candara" panose="020E0502030303020204" pitchFamily="34" charset="0"/>
            </a:rPr>
            <a:t>Cours de stratégie et de leadership obligatoires</a:t>
          </a:r>
        </a:p>
      </dgm:t>
    </dgm:pt>
    <dgm:pt modelId="{4A1D462A-5ED0-174C-81EF-B918E3AF2EEA}" type="parTrans" cxnId="{A0E0A314-295E-1A4F-BE59-F0889C02FA89}">
      <dgm:prSet/>
      <dgm:spPr/>
      <dgm:t>
        <a:bodyPr/>
        <a:lstStyle/>
        <a:p>
          <a:endParaRPr lang="fr-FR"/>
        </a:p>
      </dgm:t>
    </dgm:pt>
    <dgm:pt modelId="{D8400792-18CB-CD45-A515-FDFB994EC299}" type="sibTrans" cxnId="{A0E0A314-295E-1A4F-BE59-F0889C02FA89}">
      <dgm:prSet/>
      <dgm:spPr/>
      <dgm:t>
        <a:bodyPr/>
        <a:lstStyle/>
        <a:p>
          <a:endParaRPr lang="fr-FR"/>
        </a:p>
      </dgm:t>
    </dgm:pt>
    <dgm:pt modelId="{F88927AD-5004-0941-AD45-FFE42E95AAF5}">
      <dgm:prSet custT="1"/>
      <dgm:spPr>
        <a:solidFill>
          <a:srgbClr val="4BACC6">
            <a:alpha val="90000"/>
            <a:tint val="4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4BACC6">
              <a:hueOff val="0"/>
              <a:satOff val="0"/>
              <a:lumOff val="0"/>
              <a:alphaOff val="0"/>
            </a:srgbClr>
          </a:solidFill>
          <a:prstDash val="dash"/>
        </a:ln>
        <a:effectLst/>
      </dgm:spPr>
      <dgm:t>
        <a:bodyPr spcFirstLastPara="0" vert="horz" wrap="square" lIns="68580" tIns="68580" rIns="68580" bIns="68580" numCol="1" spcCol="1270" anchor="ctr" anchorCtr="0"/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ndara" panose="020E0502030303020204" pitchFamily="34" charset="0"/>
              <a:ea typeface="+mn-ea"/>
              <a:cs typeface="+mn-cs"/>
            </a:rPr>
            <a:t>Nombre limité de cours à option + lien avec finalité</a:t>
          </a:r>
        </a:p>
      </dgm:t>
    </dgm:pt>
    <dgm:pt modelId="{B3696884-EE05-4C40-A14A-F3DC315FC253}" type="parTrans" cxnId="{FC77391D-664A-DF42-A423-39E510F2C343}">
      <dgm:prSet/>
      <dgm:spPr/>
      <dgm:t>
        <a:bodyPr/>
        <a:lstStyle/>
        <a:p>
          <a:endParaRPr lang="fr-FR"/>
        </a:p>
      </dgm:t>
    </dgm:pt>
    <dgm:pt modelId="{5035EC5D-F5E2-3545-945B-C1F8D16BF1E4}" type="sibTrans" cxnId="{FC77391D-664A-DF42-A423-39E510F2C343}">
      <dgm:prSet/>
      <dgm:spPr/>
      <dgm:t>
        <a:bodyPr/>
        <a:lstStyle/>
        <a:p>
          <a:endParaRPr lang="fr-FR"/>
        </a:p>
      </dgm:t>
    </dgm:pt>
    <dgm:pt modelId="{25DEB7E2-6AEB-5449-A7FE-A70E3EE4202B}">
      <dgm:prSet custT="1"/>
      <dgm:spPr>
        <a:solidFill>
          <a:srgbClr val="4BACC6">
            <a:alpha val="90000"/>
            <a:tint val="4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4BACC6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 spcFirstLastPara="0" vert="horz" wrap="square" lIns="68580" tIns="68580" rIns="68580" bIns="68580" numCol="1" spcCol="1270" anchor="ctr" anchorCtr="0"/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ndara" panose="020E0502030303020204" pitchFamily="34" charset="0"/>
              <a:ea typeface="+mn-ea"/>
              <a:cs typeface="+mn-cs"/>
            </a:rPr>
            <a:t>1 ECTS = 6 heures de présentiel</a:t>
          </a:r>
        </a:p>
      </dgm:t>
    </dgm:pt>
    <dgm:pt modelId="{2A2CFEAE-BCC1-624F-8F67-529894ED798B}" type="parTrans" cxnId="{6554284A-B379-294C-8966-5F092FEA33F1}">
      <dgm:prSet/>
      <dgm:spPr/>
      <dgm:t>
        <a:bodyPr/>
        <a:lstStyle/>
        <a:p>
          <a:endParaRPr lang="fr-FR"/>
        </a:p>
      </dgm:t>
    </dgm:pt>
    <dgm:pt modelId="{BE09D36E-8259-2C41-BC1E-73CF395C4FE4}" type="sibTrans" cxnId="{6554284A-B379-294C-8966-5F092FEA33F1}">
      <dgm:prSet/>
      <dgm:spPr/>
      <dgm:t>
        <a:bodyPr/>
        <a:lstStyle/>
        <a:p>
          <a:endParaRPr lang="fr-FR"/>
        </a:p>
      </dgm:t>
    </dgm:pt>
    <dgm:pt modelId="{D26B3D27-0678-F64E-9A27-6F4535416E56}">
      <dgm:prSet custT="1"/>
      <dgm:spPr>
        <a:solidFill>
          <a:srgbClr val="4BACC6">
            <a:alpha val="90000"/>
            <a:tint val="4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4BACC6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 spcFirstLastPara="0" vert="horz" wrap="square" lIns="68580" tIns="68580" rIns="68580" bIns="68580" numCol="1" spcCol="1270" anchor="ctr" anchorCtr="0"/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ndara" panose="020E0502030303020204" pitchFamily="34" charset="0"/>
              <a:ea typeface="+mn-ea"/>
              <a:cs typeface="+mn-cs"/>
            </a:rPr>
            <a:t>Tous les cours à </a:t>
          </a:r>
          <a:r>
            <a:rPr lang="fr-FR" sz="1400" kern="120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ndara" panose="020E0502030303020204" pitchFamily="34" charset="0"/>
              <a:ea typeface="+mn-ea"/>
              <a:cs typeface="+mn-cs"/>
            </a:rPr>
            <a:t>5 ECTS </a:t>
          </a:r>
          <a:r>
            <a:rPr lang="fr-FR" sz="1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ndara" panose="020E0502030303020204" pitchFamily="34" charset="0"/>
              <a:ea typeface="+mn-ea"/>
              <a:cs typeface="+mn-cs"/>
            </a:rPr>
            <a:t>(sans exception)</a:t>
          </a:r>
        </a:p>
      </dgm:t>
    </dgm:pt>
    <dgm:pt modelId="{FFEFC037-AD9C-F243-B42F-A6B06D924BEE}" type="parTrans" cxnId="{4BF0961F-3B73-3147-9E3C-3D5787A05D97}">
      <dgm:prSet/>
      <dgm:spPr/>
      <dgm:t>
        <a:bodyPr/>
        <a:lstStyle/>
        <a:p>
          <a:endParaRPr lang="fr-FR"/>
        </a:p>
      </dgm:t>
    </dgm:pt>
    <dgm:pt modelId="{2DEA9666-A5B0-2B47-BA91-8F5FB49FF276}" type="sibTrans" cxnId="{4BF0961F-3B73-3147-9E3C-3D5787A05D97}">
      <dgm:prSet/>
      <dgm:spPr/>
      <dgm:t>
        <a:bodyPr/>
        <a:lstStyle/>
        <a:p>
          <a:endParaRPr lang="fr-FR"/>
        </a:p>
      </dgm:t>
    </dgm:pt>
    <dgm:pt modelId="{18F3721D-D3E4-DF49-A50B-ADA742FF6A0B}" type="pres">
      <dgm:prSet presAssocID="{0FA7141E-9605-1A4F-938F-AA4315746CC2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A34EF93B-E44F-0C43-AC41-6159DD1B5CAF}" type="pres">
      <dgm:prSet presAssocID="{EA93B7C4-E325-244C-A115-86C0CD43C521}" presName="horFlow" presStyleCnt="0"/>
      <dgm:spPr/>
    </dgm:pt>
    <dgm:pt modelId="{CF6179D1-2DD4-E343-A797-799CE5751BCE}" type="pres">
      <dgm:prSet presAssocID="{EA93B7C4-E325-244C-A115-86C0CD43C521}" presName="bigChev" presStyleLbl="node1" presStyleIdx="0" presStyleCnt="4" custScaleX="114821"/>
      <dgm:spPr>
        <a:xfrm>
          <a:off x="4063" y="286920"/>
          <a:ext cx="2084640" cy="833856"/>
        </a:xfrm>
        <a:prstGeom prst="chevron">
          <a:avLst/>
        </a:prstGeom>
      </dgm:spPr>
    </dgm:pt>
    <dgm:pt modelId="{96D555D4-CB4C-3446-B1EC-AE12A05D8C76}" type="pres">
      <dgm:prSet presAssocID="{BF33BAA5-3C2D-414E-BD51-069D692BC277}" presName="parTrans" presStyleCnt="0"/>
      <dgm:spPr/>
    </dgm:pt>
    <dgm:pt modelId="{13DBD2F7-DC9D-594A-A056-9CFB4F6022CC}" type="pres">
      <dgm:prSet presAssocID="{4B60752C-8A05-0A41-BFE7-417A7EC7F9B7}" presName="node" presStyleLbl="alignAccFollowNode1" presStyleIdx="0" presStyleCnt="8" custScaleX="136531">
        <dgm:presLayoutVars>
          <dgm:bulletEnabled val="1"/>
        </dgm:presLayoutVars>
      </dgm:prSet>
      <dgm:spPr>
        <a:xfrm>
          <a:off x="1817700" y="357798"/>
          <a:ext cx="1730251" cy="692100"/>
        </a:xfrm>
        <a:prstGeom prst="chevron">
          <a:avLst/>
        </a:prstGeom>
      </dgm:spPr>
    </dgm:pt>
    <dgm:pt modelId="{8418BAE9-2F22-7447-8646-0B8898955460}" type="pres">
      <dgm:prSet presAssocID="{EA93B7C4-E325-244C-A115-86C0CD43C521}" presName="vSp" presStyleCnt="0"/>
      <dgm:spPr/>
    </dgm:pt>
    <dgm:pt modelId="{9D54DDB2-6D7E-FE48-9B51-EE36DC05DB2E}" type="pres">
      <dgm:prSet presAssocID="{8531A117-E60F-EB4E-8240-D600EEE5EB5A}" presName="horFlow" presStyleCnt="0"/>
      <dgm:spPr/>
    </dgm:pt>
    <dgm:pt modelId="{688EABC2-4C7D-6349-B541-3829966B47B0}" type="pres">
      <dgm:prSet presAssocID="{8531A117-E60F-EB4E-8240-D600EEE5EB5A}" presName="bigChev" presStyleLbl="node1" presStyleIdx="1" presStyleCnt="4" custScaleX="114839"/>
      <dgm:spPr/>
    </dgm:pt>
    <dgm:pt modelId="{DD178DE5-BB17-F04D-9B9A-662381B7BC67}" type="pres">
      <dgm:prSet presAssocID="{49F6D7FC-629D-0B4D-BF81-238967787A12}" presName="parTrans" presStyleCnt="0"/>
      <dgm:spPr/>
    </dgm:pt>
    <dgm:pt modelId="{B3610897-6FF9-364C-AEA4-9E2279A753FC}" type="pres">
      <dgm:prSet presAssocID="{3477C9AC-903B-1145-ABDC-0EE50814F663}" presName="node" presStyleLbl="alignAccFollowNode1" presStyleIdx="1" presStyleCnt="8" custScaleX="137679">
        <dgm:presLayoutVars>
          <dgm:bulletEnabled val="1"/>
        </dgm:presLayoutVars>
      </dgm:prSet>
      <dgm:spPr>
        <a:xfrm>
          <a:off x="1817700" y="1308394"/>
          <a:ext cx="1730251" cy="692100"/>
        </a:xfrm>
        <a:prstGeom prst="chevron">
          <a:avLst/>
        </a:prstGeom>
      </dgm:spPr>
    </dgm:pt>
    <dgm:pt modelId="{5AA92C49-889B-5142-90D9-B7418B31F6FF}" type="pres">
      <dgm:prSet presAssocID="{227B0AE6-1267-BD49-AB0A-9A8AD70B7FAD}" presName="sibTrans" presStyleCnt="0"/>
      <dgm:spPr/>
    </dgm:pt>
    <dgm:pt modelId="{7A56845D-9009-2746-AAE1-81D6E0034A25}" type="pres">
      <dgm:prSet presAssocID="{D36F5EDC-3D94-E64F-ACE4-4AA4BE853B32}" presName="node" presStyleLbl="alignAccFollowNode1" presStyleIdx="2" presStyleCnt="8" custScaleX="140696">
        <dgm:presLayoutVars>
          <dgm:bulletEnabled val="1"/>
        </dgm:presLayoutVars>
      </dgm:prSet>
      <dgm:spPr>
        <a:xfrm>
          <a:off x="3305716" y="1308394"/>
          <a:ext cx="1730251" cy="692100"/>
        </a:xfrm>
        <a:prstGeom prst="chevron">
          <a:avLst/>
        </a:prstGeom>
      </dgm:spPr>
    </dgm:pt>
    <dgm:pt modelId="{712719FA-6858-084E-A458-AFB2415900F6}" type="pres">
      <dgm:prSet presAssocID="{8531A117-E60F-EB4E-8240-D600EEE5EB5A}" presName="vSp" presStyleCnt="0"/>
      <dgm:spPr/>
    </dgm:pt>
    <dgm:pt modelId="{C2AEE475-144B-D442-91A3-CF14B4925A3F}" type="pres">
      <dgm:prSet presAssocID="{09FA6E75-3ABC-3044-A9A1-8B3E611C615E}" presName="horFlow" presStyleCnt="0"/>
      <dgm:spPr/>
    </dgm:pt>
    <dgm:pt modelId="{13838732-B273-1A43-970E-76D4339F47AC}" type="pres">
      <dgm:prSet presAssocID="{09FA6E75-3ABC-3044-A9A1-8B3E611C615E}" presName="bigChev" presStyleLbl="node1" presStyleIdx="2" presStyleCnt="4" custScaleX="114597"/>
      <dgm:spPr/>
    </dgm:pt>
    <dgm:pt modelId="{CB9B53D5-EFD0-EB46-AF8A-5326C0B69EB6}" type="pres">
      <dgm:prSet presAssocID="{B3355323-A3E7-B444-A7D7-25D79E00909B}" presName="parTrans" presStyleCnt="0"/>
      <dgm:spPr/>
    </dgm:pt>
    <dgm:pt modelId="{312858AF-110A-564D-91C8-C991A4866E13}" type="pres">
      <dgm:prSet presAssocID="{5A9BBBFD-6170-EF42-8143-549B60557F7B}" presName="node" presStyleLbl="alignAccFollowNode1" presStyleIdx="3" presStyleCnt="8" custScaleX="139609">
        <dgm:presLayoutVars>
          <dgm:bulletEnabled val="1"/>
        </dgm:presLayoutVars>
      </dgm:prSet>
      <dgm:spPr>
        <a:xfrm>
          <a:off x="1817700" y="2258990"/>
          <a:ext cx="1730251" cy="692100"/>
        </a:xfrm>
        <a:prstGeom prst="chevron">
          <a:avLst/>
        </a:prstGeom>
      </dgm:spPr>
    </dgm:pt>
    <dgm:pt modelId="{E03CB1FB-026D-3B4A-BC69-67271E4A890F}" type="pres">
      <dgm:prSet presAssocID="{4B073179-A3B2-E748-A567-1BCCB742876B}" presName="sibTrans" presStyleCnt="0"/>
      <dgm:spPr/>
    </dgm:pt>
    <dgm:pt modelId="{75F798F1-F47A-7B47-AEAA-2587E3794DE5}" type="pres">
      <dgm:prSet presAssocID="{013E7EE1-3C22-E040-919C-8EFA067CA370}" presName="node" presStyleLbl="alignAccFollowNode1" presStyleIdx="4" presStyleCnt="8" custScaleX="140629">
        <dgm:presLayoutVars>
          <dgm:bulletEnabled val="1"/>
        </dgm:presLayoutVars>
      </dgm:prSet>
      <dgm:spPr>
        <a:xfrm>
          <a:off x="3305716" y="2258990"/>
          <a:ext cx="1730251" cy="692100"/>
        </a:xfrm>
        <a:prstGeom prst="chevron">
          <a:avLst/>
        </a:prstGeom>
      </dgm:spPr>
    </dgm:pt>
    <dgm:pt modelId="{2F361621-83D0-F34D-ABD3-C4550AE7C20F}" type="pres">
      <dgm:prSet presAssocID="{D8400792-18CB-CD45-A515-FDFB994EC299}" presName="sibTrans" presStyleCnt="0"/>
      <dgm:spPr/>
    </dgm:pt>
    <dgm:pt modelId="{DB0BD622-860D-8D48-B1DA-CEF88BF08195}" type="pres">
      <dgm:prSet presAssocID="{F88927AD-5004-0941-AD45-FFE42E95AAF5}" presName="node" presStyleLbl="alignAccFollowNode1" presStyleIdx="5" presStyleCnt="8" custScaleX="143114">
        <dgm:presLayoutVars>
          <dgm:bulletEnabled val="1"/>
        </dgm:presLayoutVars>
      </dgm:prSet>
      <dgm:spPr>
        <a:xfrm>
          <a:off x="4793733" y="2258990"/>
          <a:ext cx="1730251" cy="692100"/>
        </a:xfrm>
        <a:prstGeom prst="chevron">
          <a:avLst/>
        </a:prstGeom>
      </dgm:spPr>
    </dgm:pt>
    <dgm:pt modelId="{0EC88E0C-E8E3-8D49-998F-2F59D030B91E}" type="pres">
      <dgm:prSet presAssocID="{09FA6E75-3ABC-3044-A9A1-8B3E611C615E}" presName="vSp" presStyleCnt="0"/>
      <dgm:spPr/>
    </dgm:pt>
    <dgm:pt modelId="{E2C67C5F-112D-2742-8129-ED35FF76FA99}" type="pres">
      <dgm:prSet presAssocID="{CED1AEF9-795E-234D-AA47-B54281CA7094}" presName="horFlow" presStyleCnt="0"/>
      <dgm:spPr/>
    </dgm:pt>
    <dgm:pt modelId="{A69E6365-CAB7-2D42-B119-2EA55C668197}" type="pres">
      <dgm:prSet presAssocID="{CED1AEF9-795E-234D-AA47-B54281CA7094}" presName="bigChev" presStyleLbl="node1" presStyleIdx="3" presStyleCnt="4" custScaleX="114349"/>
      <dgm:spPr/>
    </dgm:pt>
    <dgm:pt modelId="{F72432DE-5765-E145-BCB8-006942070D03}" type="pres">
      <dgm:prSet presAssocID="{FFEFC037-AD9C-F243-B42F-A6B06D924BEE}" presName="parTrans" presStyleCnt="0"/>
      <dgm:spPr/>
    </dgm:pt>
    <dgm:pt modelId="{34FC47EF-B58B-F64F-8730-F0E4D18C1B85}" type="pres">
      <dgm:prSet presAssocID="{D26B3D27-0678-F64E-9A27-6F4535416E56}" presName="node" presStyleLbl="alignAccFollowNode1" presStyleIdx="6" presStyleCnt="8" custScaleX="141341">
        <dgm:presLayoutVars>
          <dgm:bulletEnabled val="1"/>
        </dgm:presLayoutVars>
      </dgm:prSet>
      <dgm:spPr>
        <a:xfrm>
          <a:off x="1817700" y="3209586"/>
          <a:ext cx="1730251" cy="692100"/>
        </a:xfrm>
        <a:prstGeom prst="chevron">
          <a:avLst/>
        </a:prstGeom>
      </dgm:spPr>
    </dgm:pt>
    <dgm:pt modelId="{49F1A8A6-01C8-EF44-9166-015C1EC3CFDD}" type="pres">
      <dgm:prSet presAssocID="{2DEA9666-A5B0-2B47-BA91-8F5FB49FF276}" presName="sibTrans" presStyleCnt="0"/>
      <dgm:spPr/>
    </dgm:pt>
    <dgm:pt modelId="{88AC80ED-5091-EB48-8BA1-A99DCF46EB85}" type="pres">
      <dgm:prSet presAssocID="{25DEB7E2-6AEB-5449-A7FE-A70E3EE4202B}" presName="node" presStyleLbl="alignAccFollowNode1" presStyleIdx="7" presStyleCnt="8" custScaleX="136333">
        <dgm:presLayoutVars>
          <dgm:bulletEnabled val="1"/>
        </dgm:presLayoutVars>
      </dgm:prSet>
      <dgm:spPr>
        <a:xfrm>
          <a:off x="3305716" y="3209586"/>
          <a:ext cx="1730251" cy="692100"/>
        </a:xfrm>
        <a:prstGeom prst="chevron">
          <a:avLst/>
        </a:prstGeom>
      </dgm:spPr>
    </dgm:pt>
  </dgm:ptLst>
  <dgm:cxnLst>
    <dgm:cxn modelId="{B2FF8A06-FA94-A44B-828F-C0BB7A8B5000}" type="presOf" srcId="{D26B3D27-0678-F64E-9A27-6F4535416E56}" destId="{34FC47EF-B58B-F64F-8730-F0E4D18C1B85}" srcOrd="0" destOrd="0" presId="urn:microsoft.com/office/officeart/2005/8/layout/lProcess3"/>
    <dgm:cxn modelId="{78F57E07-18D4-8F4E-9362-F86BDE0D6613}" type="presOf" srcId="{0FA7141E-9605-1A4F-938F-AA4315746CC2}" destId="{18F3721D-D3E4-DF49-A50B-ADA742FF6A0B}" srcOrd="0" destOrd="0" presId="urn:microsoft.com/office/officeart/2005/8/layout/lProcess3"/>
    <dgm:cxn modelId="{A0E0A314-295E-1A4F-BE59-F0889C02FA89}" srcId="{09FA6E75-3ABC-3044-A9A1-8B3E611C615E}" destId="{013E7EE1-3C22-E040-919C-8EFA067CA370}" srcOrd="1" destOrd="0" parTransId="{4A1D462A-5ED0-174C-81EF-B918E3AF2EEA}" sibTransId="{D8400792-18CB-CD45-A515-FDFB994EC299}"/>
    <dgm:cxn modelId="{ED25A415-1186-5D4D-9D0A-D4CDB0FCC3CC}" type="presOf" srcId="{3477C9AC-903B-1145-ABDC-0EE50814F663}" destId="{B3610897-6FF9-364C-AEA4-9E2279A753FC}" srcOrd="0" destOrd="0" presId="urn:microsoft.com/office/officeart/2005/8/layout/lProcess3"/>
    <dgm:cxn modelId="{08D32D16-554E-B14D-B4BA-341120DE2EE3}" type="presOf" srcId="{013E7EE1-3C22-E040-919C-8EFA067CA370}" destId="{75F798F1-F47A-7B47-AEAA-2587E3794DE5}" srcOrd="0" destOrd="0" presId="urn:microsoft.com/office/officeart/2005/8/layout/lProcess3"/>
    <dgm:cxn modelId="{61923C1C-ED4A-154E-9BFE-AB6D545D1138}" srcId="{09FA6E75-3ABC-3044-A9A1-8B3E611C615E}" destId="{5A9BBBFD-6170-EF42-8143-549B60557F7B}" srcOrd="0" destOrd="0" parTransId="{B3355323-A3E7-B444-A7D7-25D79E00909B}" sibTransId="{4B073179-A3B2-E748-A567-1BCCB742876B}"/>
    <dgm:cxn modelId="{FC77391D-664A-DF42-A423-39E510F2C343}" srcId="{09FA6E75-3ABC-3044-A9A1-8B3E611C615E}" destId="{F88927AD-5004-0941-AD45-FFE42E95AAF5}" srcOrd="2" destOrd="0" parTransId="{B3696884-EE05-4C40-A14A-F3DC315FC253}" sibTransId="{5035EC5D-F5E2-3545-945B-C1F8D16BF1E4}"/>
    <dgm:cxn modelId="{4BF0961F-3B73-3147-9E3C-3D5787A05D97}" srcId="{CED1AEF9-795E-234D-AA47-B54281CA7094}" destId="{D26B3D27-0678-F64E-9A27-6F4535416E56}" srcOrd="0" destOrd="0" parTransId="{FFEFC037-AD9C-F243-B42F-A6B06D924BEE}" sibTransId="{2DEA9666-A5B0-2B47-BA91-8F5FB49FF276}"/>
    <dgm:cxn modelId="{A745C526-2E77-A44C-952C-4F3A915912C0}" type="presOf" srcId="{CED1AEF9-795E-234D-AA47-B54281CA7094}" destId="{A69E6365-CAB7-2D42-B119-2EA55C668197}" srcOrd="0" destOrd="0" presId="urn:microsoft.com/office/officeart/2005/8/layout/lProcess3"/>
    <dgm:cxn modelId="{12EA9A28-C29B-4D4F-86F5-7390D7011DF7}" srcId="{8531A117-E60F-EB4E-8240-D600EEE5EB5A}" destId="{D36F5EDC-3D94-E64F-ACE4-4AA4BE853B32}" srcOrd="1" destOrd="0" parTransId="{666E9CF5-5F12-954E-AB7C-0D02684B15DB}" sibTransId="{2AA2CEB3-F9DA-C546-9363-B35505568BB5}"/>
    <dgm:cxn modelId="{6F73962E-1643-9D4F-AADE-FC0A7CC6A854}" type="presOf" srcId="{F88927AD-5004-0941-AD45-FFE42E95AAF5}" destId="{DB0BD622-860D-8D48-B1DA-CEF88BF08195}" srcOrd="0" destOrd="0" presId="urn:microsoft.com/office/officeart/2005/8/layout/lProcess3"/>
    <dgm:cxn modelId="{12290E30-F1BB-A047-B45E-49A6390C16FE}" srcId="{0FA7141E-9605-1A4F-938F-AA4315746CC2}" destId="{8531A117-E60F-EB4E-8240-D600EEE5EB5A}" srcOrd="1" destOrd="0" parTransId="{6CD2C053-7375-0345-B2D0-B7B707BE9D17}" sibTransId="{746E1E02-5CC6-9D48-962B-8F41A33C30BB}"/>
    <dgm:cxn modelId="{D1B0253B-0FCA-6648-BDE2-06B6607F5DC8}" srcId="{EA93B7C4-E325-244C-A115-86C0CD43C521}" destId="{4B60752C-8A05-0A41-BFE7-417A7EC7F9B7}" srcOrd="0" destOrd="0" parTransId="{BF33BAA5-3C2D-414E-BD51-069D692BC277}" sibTransId="{8A2E17C0-1557-F242-917F-7EFF3A144B2C}"/>
    <dgm:cxn modelId="{EF20B53D-B0E7-1A4A-940D-106C87E959DE}" type="presOf" srcId="{5A9BBBFD-6170-EF42-8143-549B60557F7B}" destId="{312858AF-110A-564D-91C8-C991A4866E13}" srcOrd="0" destOrd="0" presId="urn:microsoft.com/office/officeart/2005/8/layout/lProcess3"/>
    <dgm:cxn modelId="{ABD98644-033C-E543-9330-F95945AC44D3}" srcId="{0FA7141E-9605-1A4F-938F-AA4315746CC2}" destId="{EA93B7C4-E325-244C-A115-86C0CD43C521}" srcOrd="0" destOrd="0" parTransId="{3F74ABF3-2A38-464D-A85C-4B9FFE0EECEB}" sibTransId="{0DCE86DF-8FCC-6844-AE70-9816979D1E6E}"/>
    <dgm:cxn modelId="{6554284A-B379-294C-8966-5F092FEA33F1}" srcId="{CED1AEF9-795E-234D-AA47-B54281CA7094}" destId="{25DEB7E2-6AEB-5449-A7FE-A70E3EE4202B}" srcOrd="1" destOrd="0" parTransId="{2A2CFEAE-BCC1-624F-8F67-529894ED798B}" sibTransId="{BE09D36E-8259-2C41-BC1E-73CF395C4FE4}"/>
    <dgm:cxn modelId="{2EC08752-D477-E441-924B-3EC592C29156}" type="presOf" srcId="{8531A117-E60F-EB4E-8240-D600EEE5EB5A}" destId="{688EABC2-4C7D-6349-B541-3829966B47B0}" srcOrd="0" destOrd="0" presId="urn:microsoft.com/office/officeart/2005/8/layout/lProcess3"/>
    <dgm:cxn modelId="{C427F75D-891A-DA46-B8C5-8BD0DAD9C723}" type="presOf" srcId="{09FA6E75-3ABC-3044-A9A1-8B3E611C615E}" destId="{13838732-B273-1A43-970E-76D4339F47AC}" srcOrd="0" destOrd="0" presId="urn:microsoft.com/office/officeart/2005/8/layout/lProcess3"/>
    <dgm:cxn modelId="{95E76D65-F223-D643-86C0-30B911223788}" srcId="{8531A117-E60F-EB4E-8240-D600EEE5EB5A}" destId="{3477C9AC-903B-1145-ABDC-0EE50814F663}" srcOrd="0" destOrd="0" parTransId="{49F6D7FC-629D-0B4D-BF81-238967787A12}" sibTransId="{227B0AE6-1267-BD49-AB0A-9A8AD70B7FAD}"/>
    <dgm:cxn modelId="{88A37BA4-6724-504F-8B64-20685B1D5273}" type="presOf" srcId="{25DEB7E2-6AEB-5449-A7FE-A70E3EE4202B}" destId="{88AC80ED-5091-EB48-8BA1-A99DCF46EB85}" srcOrd="0" destOrd="0" presId="urn:microsoft.com/office/officeart/2005/8/layout/lProcess3"/>
    <dgm:cxn modelId="{C48B8EB2-468C-FA46-AF96-F814CFFF461F}" type="presOf" srcId="{D36F5EDC-3D94-E64F-ACE4-4AA4BE853B32}" destId="{7A56845D-9009-2746-AAE1-81D6E0034A25}" srcOrd="0" destOrd="0" presId="urn:microsoft.com/office/officeart/2005/8/layout/lProcess3"/>
    <dgm:cxn modelId="{226E50BB-9171-764C-B216-A2BA63154135}" srcId="{0FA7141E-9605-1A4F-938F-AA4315746CC2}" destId="{09FA6E75-3ABC-3044-A9A1-8B3E611C615E}" srcOrd="2" destOrd="0" parTransId="{1C445082-1F0F-B240-BA7E-718E0A2EF515}" sibTransId="{B15DF4C3-34BD-654B-8A78-C18BE4B2BD26}"/>
    <dgm:cxn modelId="{08A3E2C3-862C-1241-A117-F4B0102E6234}" srcId="{0FA7141E-9605-1A4F-938F-AA4315746CC2}" destId="{CED1AEF9-795E-234D-AA47-B54281CA7094}" srcOrd="3" destOrd="0" parTransId="{4267E5A4-0D7D-A641-BB51-E035A189549D}" sibTransId="{63D4BF38-CB0C-5D4C-B923-039141EDBA42}"/>
    <dgm:cxn modelId="{D7C9F3DA-E73A-594C-9618-BF4A79959769}" type="presOf" srcId="{4B60752C-8A05-0A41-BFE7-417A7EC7F9B7}" destId="{13DBD2F7-DC9D-594A-A056-9CFB4F6022CC}" srcOrd="0" destOrd="0" presId="urn:microsoft.com/office/officeart/2005/8/layout/lProcess3"/>
    <dgm:cxn modelId="{1032E1F8-B903-C744-8C1B-466B32CABD1E}" type="presOf" srcId="{EA93B7C4-E325-244C-A115-86C0CD43C521}" destId="{CF6179D1-2DD4-E343-A797-799CE5751BCE}" srcOrd="0" destOrd="0" presId="urn:microsoft.com/office/officeart/2005/8/layout/lProcess3"/>
    <dgm:cxn modelId="{CDACE0A4-5914-6445-84F0-6C5AA12F2B99}" type="presParOf" srcId="{18F3721D-D3E4-DF49-A50B-ADA742FF6A0B}" destId="{A34EF93B-E44F-0C43-AC41-6159DD1B5CAF}" srcOrd="0" destOrd="0" presId="urn:microsoft.com/office/officeart/2005/8/layout/lProcess3"/>
    <dgm:cxn modelId="{5156EBF8-C499-2D48-A0AF-1670DFDF74C9}" type="presParOf" srcId="{A34EF93B-E44F-0C43-AC41-6159DD1B5CAF}" destId="{CF6179D1-2DD4-E343-A797-799CE5751BCE}" srcOrd="0" destOrd="0" presId="urn:microsoft.com/office/officeart/2005/8/layout/lProcess3"/>
    <dgm:cxn modelId="{345B449C-89DC-4C4F-BBEC-1D473A5D9BEE}" type="presParOf" srcId="{A34EF93B-E44F-0C43-AC41-6159DD1B5CAF}" destId="{96D555D4-CB4C-3446-B1EC-AE12A05D8C76}" srcOrd="1" destOrd="0" presId="urn:microsoft.com/office/officeart/2005/8/layout/lProcess3"/>
    <dgm:cxn modelId="{17F541D1-0ABF-4C46-A154-21BFE68E12A4}" type="presParOf" srcId="{A34EF93B-E44F-0C43-AC41-6159DD1B5CAF}" destId="{13DBD2F7-DC9D-594A-A056-9CFB4F6022CC}" srcOrd="2" destOrd="0" presId="urn:microsoft.com/office/officeart/2005/8/layout/lProcess3"/>
    <dgm:cxn modelId="{A5EDFD14-8D22-FC4F-BEC7-E39A2F36F67C}" type="presParOf" srcId="{18F3721D-D3E4-DF49-A50B-ADA742FF6A0B}" destId="{8418BAE9-2F22-7447-8646-0B8898955460}" srcOrd="1" destOrd="0" presId="urn:microsoft.com/office/officeart/2005/8/layout/lProcess3"/>
    <dgm:cxn modelId="{705FAA31-DF9E-EB4E-AB82-F1269A55EC72}" type="presParOf" srcId="{18F3721D-D3E4-DF49-A50B-ADA742FF6A0B}" destId="{9D54DDB2-6D7E-FE48-9B51-EE36DC05DB2E}" srcOrd="2" destOrd="0" presId="urn:microsoft.com/office/officeart/2005/8/layout/lProcess3"/>
    <dgm:cxn modelId="{305242EC-0928-6C4F-ADB0-CA26BE8DFDCC}" type="presParOf" srcId="{9D54DDB2-6D7E-FE48-9B51-EE36DC05DB2E}" destId="{688EABC2-4C7D-6349-B541-3829966B47B0}" srcOrd="0" destOrd="0" presId="urn:microsoft.com/office/officeart/2005/8/layout/lProcess3"/>
    <dgm:cxn modelId="{644F8392-E6FC-6343-AA7E-EB3FECB00105}" type="presParOf" srcId="{9D54DDB2-6D7E-FE48-9B51-EE36DC05DB2E}" destId="{DD178DE5-BB17-F04D-9B9A-662381B7BC67}" srcOrd="1" destOrd="0" presId="urn:microsoft.com/office/officeart/2005/8/layout/lProcess3"/>
    <dgm:cxn modelId="{62247935-6B6F-194D-B013-AB1F8E46D9DA}" type="presParOf" srcId="{9D54DDB2-6D7E-FE48-9B51-EE36DC05DB2E}" destId="{B3610897-6FF9-364C-AEA4-9E2279A753FC}" srcOrd="2" destOrd="0" presId="urn:microsoft.com/office/officeart/2005/8/layout/lProcess3"/>
    <dgm:cxn modelId="{B12FD3E4-5746-514A-8057-EB788AA93F0B}" type="presParOf" srcId="{9D54DDB2-6D7E-FE48-9B51-EE36DC05DB2E}" destId="{5AA92C49-889B-5142-90D9-B7418B31F6FF}" srcOrd="3" destOrd="0" presId="urn:microsoft.com/office/officeart/2005/8/layout/lProcess3"/>
    <dgm:cxn modelId="{F44C65CA-38A3-EA41-9BA5-CD4A04A407D3}" type="presParOf" srcId="{9D54DDB2-6D7E-FE48-9B51-EE36DC05DB2E}" destId="{7A56845D-9009-2746-AAE1-81D6E0034A25}" srcOrd="4" destOrd="0" presId="urn:microsoft.com/office/officeart/2005/8/layout/lProcess3"/>
    <dgm:cxn modelId="{1522ACCF-8DF7-D848-BAB2-133C5FD068B2}" type="presParOf" srcId="{18F3721D-D3E4-DF49-A50B-ADA742FF6A0B}" destId="{712719FA-6858-084E-A458-AFB2415900F6}" srcOrd="3" destOrd="0" presId="urn:microsoft.com/office/officeart/2005/8/layout/lProcess3"/>
    <dgm:cxn modelId="{3CB06010-4BC9-F14F-8E21-7F8D4ECDE7FE}" type="presParOf" srcId="{18F3721D-D3E4-DF49-A50B-ADA742FF6A0B}" destId="{C2AEE475-144B-D442-91A3-CF14B4925A3F}" srcOrd="4" destOrd="0" presId="urn:microsoft.com/office/officeart/2005/8/layout/lProcess3"/>
    <dgm:cxn modelId="{F7F153DB-5427-C44A-8C8E-FAA9D1BF473A}" type="presParOf" srcId="{C2AEE475-144B-D442-91A3-CF14B4925A3F}" destId="{13838732-B273-1A43-970E-76D4339F47AC}" srcOrd="0" destOrd="0" presId="urn:microsoft.com/office/officeart/2005/8/layout/lProcess3"/>
    <dgm:cxn modelId="{B359FBCF-C048-8241-AEF0-F38D60A82AC0}" type="presParOf" srcId="{C2AEE475-144B-D442-91A3-CF14B4925A3F}" destId="{CB9B53D5-EFD0-EB46-AF8A-5326C0B69EB6}" srcOrd="1" destOrd="0" presId="urn:microsoft.com/office/officeart/2005/8/layout/lProcess3"/>
    <dgm:cxn modelId="{ADBCCBBA-9DC2-4946-BA1B-6C1D020A999F}" type="presParOf" srcId="{C2AEE475-144B-D442-91A3-CF14B4925A3F}" destId="{312858AF-110A-564D-91C8-C991A4866E13}" srcOrd="2" destOrd="0" presId="urn:microsoft.com/office/officeart/2005/8/layout/lProcess3"/>
    <dgm:cxn modelId="{061CA577-7334-1D41-92C5-CA3AF348015B}" type="presParOf" srcId="{C2AEE475-144B-D442-91A3-CF14B4925A3F}" destId="{E03CB1FB-026D-3B4A-BC69-67271E4A890F}" srcOrd="3" destOrd="0" presId="urn:microsoft.com/office/officeart/2005/8/layout/lProcess3"/>
    <dgm:cxn modelId="{70AE6E76-4E56-F947-BC13-600952539482}" type="presParOf" srcId="{C2AEE475-144B-D442-91A3-CF14B4925A3F}" destId="{75F798F1-F47A-7B47-AEAA-2587E3794DE5}" srcOrd="4" destOrd="0" presId="urn:microsoft.com/office/officeart/2005/8/layout/lProcess3"/>
    <dgm:cxn modelId="{51211115-2C63-1546-869C-04C8E0159143}" type="presParOf" srcId="{C2AEE475-144B-D442-91A3-CF14B4925A3F}" destId="{2F361621-83D0-F34D-ABD3-C4550AE7C20F}" srcOrd="5" destOrd="0" presId="urn:microsoft.com/office/officeart/2005/8/layout/lProcess3"/>
    <dgm:cxn modelId="{D081B240-86B8-C042-82F1-FCF15A871682}" type="presParOf" srcId="{C2AEE475-144B-D442-91A3-CF14B4925A3F}" destId="{DB0BD622-860D-8D48-B1DA-CEF88BF08195}" srcOrd="6" destOrd="0" presId="urn:microsoft.com/office/officeart/2005/8/layout/lProcess3"/>
    <dgm:cxn modelId="{BDAC96C9-C8CF-7047-B34B-B295E82C23F3}" type="presParOf" srcId="{18F3721D-D3E4-DF49-A50B-ADA742FF6A0B}" destId="{0EC88E0C-E8E3-8D49-998F-2F59D030B91E}" srcOrd="5" destOrd="0" presId="urn:microsoft.com/office/officeart/2005/8/layout/lProcess3"/>
    <dgm:cxn modelId="{7EFA9490-3A6A-6146-B3A4-625056DFA9B3}" type="presParOf" srcId="{18F3721D-D3E4-DF49-A50B-ADA742FF6A0B}" destId="{E2C67C5F-112D-2742-8129-ED35FF76FA99}" srcOrd="6" destOrd="0" presId="urn:microsoft.com/office/officeart/2005/8/layout/lProcess3"/>
    <dgm:cxn modelId="{B100D4A6-55DE-2944-AA7A-B8774FD39A41}" type="presParOf" srcId="{E2C67C5F-112D-2742-8129-ED35FF76FA99}" destId="{A69E6365-CAB7-2D42-B119-2EA55C668197}" srcOrd="0" destOrd="0" presId="urn:microsoft.com/office/officeart/2005/8/layout/lProcess3"/>
    <dgm:cxn modelId="{E0C01B8C-4B55-0E43-8643-9C31DD9A433E}" type="presParOf" srcId="{E2C67C5F-112D-2742-8129-ED35FF76FA99}" destId="{F72432DE-5765-E145-BCB8-006942070D03}" srcOrd="1" destOrd="0" presId="urn:microsoft.com/office/officeart/2005/8/layout/lProcess3"/>
    <dgm:cxn modelId="{5CCBAD57-2CB0-BF4E-8B74-B98635D15928}" type="presParOf" srcId="{E2C67C5F-112D-2742-8129-ED35FF76FA99}" destId="{34FC47EF-B58B-F64F-8730-F0E4D18C1B85}" srcOrd="2" destOrd="0" presId="urn:microsoft.com/office/officeart/2005/8/layout/lProcess3"/>
    <dgm:cxn modelId="{1E390175-89D0-5545-924B-4341997C40EA}" type="presParOf" srcId="{E2C67C5F-112D-2742-8129-ED35FF76FA99}" destId="{49F1A8A6-01C8-EF44-9166-015C1EC3CFDD}" srcOrd="3" destOrd="0" presId="urn:microsoft.com/office/officeart/2005/8/layout/lProcess3"/>
    <dgm:cxn modelId="{9004BA08-0A31-434D-AED1-26EC619D92D2}" type="presParOf" srcId="{E2C67C5F-112D-2742-8129-ED35FF76FA99}" destId="{88AC80ED-5091-EB48-8BA1-A99DCF46EB85}" srcOrd="4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5F9B60F-744A-8B47-AFD6-AC022E4CA6C5}" type="doc">
      <dgm:prSet loTypeId="urn:microsoft.com/office/officeart/2005/8/layout/matrix3" loCatId="" qsTypeId="urn:microsoft.com/office/officeart/2005/8/quickstyle/simple1" qsCatId="simple" csTypeId="urn:microsoft.com/office/officeart/2005/8/colors/accent4_2" csCatId="accent4" phldr="1"/>
      <dgm:spPr/>
      <dgm:t>
        <a:bodyPr/>
        <a:lstStyle/>
        <a:p>
          <a:endParaRPr lang="fr-FR"/>
        </a:p>
      </dgm:t>
    </dgm:pt>
    <dgm:pt modelId="{332FA7B8-6437-A94C-801F-AB1F3855AFE0}">
      <dgm:prSet phldrT="[Texte]" custT="1"/>
      <dgm:spPr/>
      <dgm:t>
        <a:bodyPr/>
        <a:lstStyle/>
        <a:p>
          <a:r>
            <a:rPr lang="fr-FR" sz="1800" b="1">
              <a:latin typeface="Candara" panose="020E0502030303020204" pitchFamily="34" charset="0"/>
            </a:rPr>
            <a:t>La démarche scientifique</a:t>
          </a:r>
        </a:p>
      </dgm:t>
    </dgm:pt>
    <dgm:pt modelId="{06B114B0-61CF-D746-9D9F-9C0547E04E27}" type="parTrans" cxnId="{0D9F134E-4B9D-D143-80C0-02EC93607D8C}">
      <dgm:prSet/>
      <dgm:spPr/>
      <dgm:t>
        <a:bodyPr/>
        <a:lstStyle/>
        <a:p>
          <a:endParaRPr lang="fr-FR" sz="2800"/>
        </a:p>
      </dgm:t>
    </dgm:pt>
    <dgm:pt modelId="{D31A4F0A-E0EE-F948-A46B-B5784AE44579}" type="sibTrans" cxnId="{0D9F134E-4B9D-D143-80C0-02EC93607D8C}">
      <dgm:prSet/>
      <dgm:spPr/>
      <dgm:t>
        <a:bodyPr/>
        <a:lstStyle/>
        <a:p>
          <a:endParaRPr lang="fr-FR" sz="2800"/>
        </a:p>
      </dgm:t>
    </dgm:pt>
    <dgm:pt modelId="{357AB8EC-FD01-A543-B7ED-9F2EF4FE70ED}">
      <dgm:prSet phldrT="[Texte]" custT="1"/>
      <dgm:spPr/>
      <dgm:t>
        <a:bodyPr/>
        <a:lstStyle/>
        <a:p>
          <a:r>
            <a:rPr lang="fr-FR" sz="1800" b="1">
              <a:latin typeface="Candara" panose="020E0502030303020204" pitchFamily="34" charset="0"/>
            </a:rPr>
            <a:t>L’axe </a:t>
          </a:r>
          <a:br>
            <a:rPr lang="fr-FR" sz="1800" b="1">
              <a:latin typeface="Candara" panose="020E0502030303020204" pitchFamily="34" charset="0"/>
            </a:rPr>
          </a:br>
          <a:r>
            <a:rPr lang="fr-FR" sz="1800" b="1">
              <a:latin typeface="Candara" panose="020E0502030303020204" pitchFamily="34" charset="0"/>
            </a:rPr>
            <a:t>« </a:t>
          </a:r>
          <a:r>
            <a:rPr lang="fr-FR" sz="1800" b="1" err="1">
              <a:latin typeface="Candara" panose="020E0502030303020204" pitchFamily="34" charset="0"/>
            </a:rPr>
            <a:t>sustainable</a:t>
          </a:r>
          <a:r>
            <a:rPr lang="fr-FR" sz="1800" b="1">
              <a:latin typeface="Candara" panose="020E0502030303020204" pitchFamily="34" charset="0"/>
            </a:rPr>
            <a:t> »</a:t>
          </a:r>
        </a:p>
      </dgm:t>
    </dgm:pt>
    <dgm:pt modelId="{BBF6E7AE-269C-2E4D-B4CD-2A69568C8E64}" type="parTrans" cxnId="{6BA135B2-7255-2549-A191-57989ED87B5B}">
      <dgm:prSet/>
      <dgm:spPr/>
      <dgm:t>
        <a:bodyPr/>
        <a:lstStyle/>
        <a:p>
          <a:endParaRPr lang="fr-FR" sz="2800"/>
        </a:p>
      </dgm:t>
    </dgm:pt>
    <dgm:pt modelId="{2A7D2F34-780B-1443-BDE1-7916C866E24B}" type="sibTrans" cxnId="{6BA135B2-7255-2549-A191-57989ED87B5B}">
      <dgm:prSet/>
      <dgm:spPr/>
      <dgm:t>
        <a:bodyPr/>
        <a:lstStyle/>
        <a:p>
          <a:endParaRPr lang="fr-FR" sz="2800"/>
        </a:p>
      </dgm:t>
    </dgm:pt>
    <dgm:pt modelId="{A048E629-6229-2B45-A72B-ADB58F9AAB2F}">
      <dgm:prSet phldrT="[Texte]" custT="1"/>
      <dgm:spPr/>
      <dgm:t>
        <a:bodyPr/>
        <a:lstStyle/>
        <a:p>
          <a:r>
            <a:rPr lang="fr-FR" sz="1800" b="1">
              <a:latin typeface="Candara" panose="020E0502030303020204" pitchFamily="34" charset="0"/>
            </a:rPr>
            <a:t>L’axe </a:t>
          </a:r>
          <a:br>
            <a:rPr lang="fr-FR" sz="1800" b="1">
              <a:latin typeface="Candara" panose="020E0502030303020204" pitchFamily="34" charset="0"/>
            </a:rPr>
          </a:br>
          <a:r>
            <a:rPr lang="fr-FR" sz="1800" b="1">
              <a:latin typeface="Candara" panose="020E0502030303020204" pitchFamily="34" charset="0"/>
            </a:rPr>
            <a:t>« </a:t>
          </a:r>
          <a:r>
            <a:rPr lang="fr-FR" sz="1800" b="1" err="1">
              <a:latin typeface="Candara" panose="020E0502030303020204" pitchFamily="34" charset="0"/>
            </a:rPr>
            <a:t>analytics</a:t>
          </a:r>
          <a:r>
            <a:rPr lang="fr-FR" sz="1800" b="1">
              <a:latin typeface="Candara" panose="020E0502030303020204" pitchFamily="34" charset="0"/>
            </a:rPr>
            <a:t> »</a:t>
          </a:r>
        </a:p>
      </dgm:t>
    </dgm:pt>
    <dgm:pt modelId="{18AAE49A-8F4C-B547-BA39-19E20AD58B7F}" type="parTrans" cxnId="{0478DE41-D346-1E4C-A087-86D5A98E4E46}">
      <dgm:prSet/>
      <dgm:spPr/>
      <dgm:t>
        <a:bodyPr/>
        <a:lstStyle/>
        <a:p>
          <a:endParaRPr lang="fr-FR" sz="2800"/>
        </a:p>
      </dgm:t>
    </dgm:pt>
    <dgm:pt modelId="{E51237B0-010D-7F41-B020-E873320BFC0E}" type="sibTrans" cxnId="{0478DE41-D346-1E4C-A087-86D5A98E4E46}">
      <dgm:prSet/>
      <dgm:spPr/>
      <dgm:t>
        <a:bodyPr/>
        <a:lstStyle/>
        <a:p>
          <a:endParaRPr lang="fr-FR" sz="2800"/>
        </a:p>
      </dgm:t>
    </dgm:pt>
    <dgm:pt modelId="{89EADB5C-2E45-044E-9CFD-814BAED454DC}">
      <dgm:prSet phldrT="[Texte]" custT="1"/>
      <dgm:spPr/>
      <dgm:t>
        <a:bodyPr/>
        <a:lstStyle/>
        <a:p>
          <a:r>
            <a:rPr lang="fr-FR" sz="1800" b="1">
              <a:latin typeface="Candara" panose="020E0502030303020204" pitchFamily="34" charset="0"/>
            </a:rPr>
            <a:t>L’axe « </a:t>
          </a:r>
          <a:r>
            <a:rPr lang="fr-FR" sz="1800" b="1" err="1">
              <a:latin typeface="Candara" panose="020E0502030303020204" pitchFamily="34" charset="0"/>
            </a:rPr>
            <a:t>entrepreneurship</a:t>
          </a:r>
          <a:r>
            <a:rPr lang="fr-FR" sz="1800" b="1">
              <a:latin typeface="Candara" panose="020E0502030303020204" pitchFamily="34" charset="0"/>
            </a:rPr>
            <a:t> »</a:t>
          </a:r>
        </a:p>
      </dgm:t>
    </dgm:pt>
    <dgm:pt modelId="{19F60B41-125A-A140-BAB2-0F6FFA550959}" type="parTrans" cxnId="{4B509D4E-C637-CC4D-8C4E-940161E5839D}">
      <dgm:prSet/>
      <dgm:spPr/>
      <dgm:t>
        <a:bodyPr/>
        <a:lstStyle/>
        <a:p>
          <a:endParaRPr lang="fr-FR" sz="2800"/>
        </a:p>
      </dgm:t>
    </dgm:pt>
    <dgm:pt modelId="{CCEC54C9-A0AC-2248-98C2-6FC120939DB1}" type="sibTrans" cxnId="{4B509D4E-C637-CC4D-8C4E-940161E5839D}">
      <dgm:prSet/>
      <dgm:spPr/>
      <dgm:t>
        <a:bodyPr/>
        <a:lstStyle/>
        <a:p>
          <a:endParaRPr lang="fr-FR" sz="2800"/>
        </a:p>
      </dgm:t>
    </dgm:pt>
    <dgm:pt modelId="{D2E1EC71-B8E3-4945-A07E-91FA4E3C194C}" type="pres">
      <dgm:prSet presAssocID="{D5F9B60F-744A-8B47-AFD6-AC022E4CA6C5}" presName="matrix" presStyleCnt="0">
        <dgm:presLayoutVars>
          <dgm:chMax val="1"/>
          <dgm:dir/>
          <dgm:resizeHandles val="exact"/>
        </dgm:presLayoutVars>
      </dgm:prSet>
      <dgm:spPr/>
    </dgm:pt>
    <dgm:pt modelId="{0A6A2CD9-1539-484D-AB86-809199803CF9}" type="pres">
      <dgm:prSet presAssocID="{D5F9B60F-744A-8B47-AFD6-AC022E4CA6C5}" presName="diamond" presStyleLbl="bgShp" presStyleIdx="0" presStyleCnt="1"/>
      <dgm:spPr/>
    </dgm:pt>
    <dgm:pt modelId="{2B458005-91B4-D040-8E92-4DA85B5AF8C9}" type="pres">
      <dgm:prSet presAssocID="{D5F9B60F-744A-8B47-AFD6-AC022E4CA6C5}" presName="quad1" presStyleLbl="node1" presStyleIdx="0" presStyleCnt="4" custScaleX="141649" custScaleY="90909" custLinFactNeighborX="-20712">
        <dgm:presLayoutVars>
          <dgm:chMax val="0"/>
          <dgm:chPref val="0"/>
          <dgm:bulletEnabled val="1"/>
        </dgm:presLayoutVars>
      </dgm:prSet>
      <dgm:spPr>
        <a:prstGeom prst="flowChartAlternateProcess">
          <a:avLst/>
        </a:prstGeom>
      </dgm:spPr>
    </dgm:pt>
    <dgm:pt modelId="{E7956142-D9FA-E84D-B6D5-B1946E38F4AC}" type="pres">
      <dgm:prSet presAssocID="{D5F9B60F-744A-8B47-AFD6-AC022E4CA6C5}" presName="quad2" presStyleLbl="node1" presStyleIdx="1" presStyleCnt="4" custScaleX="151745" custScaleY="90909" custLinFactNeighborX="20712">
        <dgm:presLayoutVars>
          <dgm:chMax val="0"/>
          <dgm:chPref val="0"/>
          <dgm:bulletEnabled val="1"/>
        </dgm:presLayoutVars>
      </dgm:prSet>
      <dgm:spPr>
        <a:prstGeom prst="flowChartAlternateProcess">
          <a:avLst/>
        </a:prstGeom>
      </dgm:spPr>
    </dgm:pt>
    <dgm:pt modelId="{3F64821F-3DE6-9A4D-B0C9-4BCA85E1F095}" type="pres">
      <dgm:prSet presAssocID="{D5F9B60F-744A-8B47-AFD6-AC022E4CA6C5}" presName="quad3" presStyleLbl="node1" presStyleIdx="2" presStyleCnt="4" custScaleX="141649" custScaleY="90909" custLinFactNeighborX="-20712">
        <dgm:presLayoutVars>
          <dgm:chMax val="0"/>
          <dgm:chPref val="0"/>
          <dgm:bulletEnabled val="1"/>
        </dgm:presLayoutVars>
      </dgm:prSet>
      <dgm:spPr>
        <a:prstGeom prst="flowChartAlternateProcess">
          <a:avLst/>
        </a:prstGeom>
      </dgm:spPr>
    </dgm:pt>
    <dgm:pt modelId="{7F480DFB-59F2-C54D-B0B2-115EB2DB7FD5}" type="pres">
      <dgm:prSet presAssocID="{D5F9B60F-744A-8B47-AFD6-AC022E4CA6C5}" presName="quad4" presStyleLbl="node1" presStyleIdx="3" presStyleCnt="4" custScaleX="150736" custScaleY="90909" custLinFactNeighborX="20712">
        <dgm:presLayoutVars>
          <dgm:chMax val="0"/>
          <dgm:chPref val="0"/>
          <dgm:bulletEnabled val="1"/>
        </dgm:presLayoutVars>
      </dgm:prSet>
      <dgm:spPr>
        <a:prstGeom prst="flowChartAlternateProcess">
          <a:avLst/>
        </a:prstGeom>
      </dgm:spPr>
    </dgm:pt>
  </dgm:ptLst>
  <dgm:cxnLst>
    <dgm:cxn modelId="{3DC9C838-C298-1841-AFBC-DD4B8435934F}" type="presOf" srcId="{332FA7B8-6437-A94C-801F-AB1F3855AFE0}" destId="{2B458005-91B4-D040-8E92-4DA85B5AF8C9}" srcOrd="0" destOrd="0" presId="urn:microsoft.com/office/officeart/2005/8/layout/matrix3"/>
    <dgm:cxn modelId="{0478DE41-D346-1E4C-A087-86D5A98E4E46}" srcId="{D5F9B60F-744A-8B47-AFD6-AC022E4CA6C5}" destId="{A048E629-6229-2B45-A72B-ADB58F9AAB2F}" srcOrd="2" destOrd="0" parTransId="{18AAE49A-8F4C-B547-BA39-19E20AD58B7F}" sibTransId="{E51237B0-010D-7F41-B020-E873320BFC0E}"/>
    <dgm:cxn modelId="{0D9F134E-4B9D-D143-80C0-02EC93607D8C}" srcId="{D5F9B60F-744A-8B47-AFD6-AC022E4CA6C5}" destId="{332FA7B8-6437-A94C-801F-AB1F3855AFE0}" srcOrd="0" destOrd="0" parTransId="{06B114B0-61CF-D746-9D9F-9C0547E04E27}" sibTransId="{D31A4F0A-E0EE-F948-A46B-B5784AE44579}"/>
    <dgm:cxn modelId="{4B509D4E-C637-CC4D-8C4E-940161E5839D}" srcId="{D5F9B60F-744A-8B47-AFD6-AC022E4CA6C5}" destId="{89EADB5C-2E45-044E-9CFD-814BAED454DC}" srcOrd="3" destOrd="0" parTransId="{19F60B41-125A-A140-BAB2-0F6FFA550959}" sibTransId="{CCEC54C9-A0AC-2248-98C2-6FC120939DB1}"/>
    <dgm:cxn modelId="{1FB30563-3F82-0F44-8064-DFDBDC7669DF}" type="presOf" srcId="{357AB8EC-FD01-A543-B7ED-9F2EF4FE70ED}" destId="{E7956142-D9FA-E84D-B6D5-B1946E38F4AC}" srcOrd="0" destOrd="0" presId="urn:microsoft.com/office/officeart/2005/8/layout/matrix3"/>
    <dgm:cxn modelId="{EE68B386-C6B2-7F48-BF11-539CF31F8617}" type="presOf" srcId="{A048E629-6229-2B45-A72B-ADB58F9AAB2F}" destId="{3F64821F-3DE6-9A4D-B0C9-4BCA85E1F095}" srcOrd="0" destOrd="0" presId="urn:microsoft.com/office/officeart/2005/8/layout/matrix3"/>
    <dgm:cxn modelId="{C4D3DCA9-27A3-934E-A33D-BC002648918D}" type="presOf" srcId="{89EADB5C-2E45-044E-9CFD-814BAED454DC}" destId="{7F480DFB-59F2-C54D-B0B2-115EB2DB7FD5}" srcOrd="0" destOrd="0" presId="urn:microsoft.com/office/officeart/2005/8/layout/matrix3"/>
    <dgm:cxn modelId="{6BA135B2-7255-2549-A191-57989ED87B5B}" srcId="{D5F9B60F-744A-8B47-AFD6-AC022E4CA6C5}" destId="{357AB8EC-FD01-A543-B7ED-9F2EF4FE70ED}" srcOrd="1" destOrd="0" parTransId="{BBF6E7AE-269C-2E4D-B4CD-2A69568C8E64}" sibTransId="{2A7D2F34-780B-1443-BDE1-7916C866E24B}"/>
    <dgm:cxn modelId="{1D0835DE-B2A9-5F46-91F3-C2DB22B1F49E}" type="presOf" srcId="{D5F9B60F-744A-8B47-AFD6-AC022E4CA6C5}" destId="{D2E1EC71-B8E3-4945-A07E-91FA4E3C194C}" srcOrd="0" destOrd="0" presId="urn:microsoft.com/office/officeart/2005/8/layout/matrix3"/>
    <dgm:cxn modelId="{1C5DD800-2B05-4F4C-BD05-8800BE244999}" type="presParOf" srcId="{D2E1EC71-B8E3-4945-A07E-91FA4E3C194C}" destId="{0A6A2CD9-1539-484D-AB86-809199803CF9}" srcOrd="0" destOrd="0" presId="urn:microsoft.com/office/officeart/2005/8/layout/matrix3"/>
    <dgm:cxn modelId="{CE677B75-3AC6-704F-8B72-0A6CFD4E38B1}" type="presParOf" srcId="{D2E1EC71-B8E3-4945-A07E-91FA4E3C194C}" destId="{2B458005-91B4-D040-8E92-4DA85B5AF8C9}" srcOrd="1" destOrd="0" presId="urn:microsoft.com/office/officeart/2005/8/layout/matrix3"/>
    <dgm:cxn modelId="{31B9A512-DED0-9A45-AF28-55A1F220A22C}" type="presParOf" srcId="{D2E1EC71-B8E3-4945-A07E-91FA4E3C194C}" destId="{E7956142-D9FA-E84D-B6D5-B1946E38F4AC}" srcOrd="2" destOrd="0" presId="urn:microsoft.com/office/officeart/2005/8/layout/matrix3"/>
    <dgm:cxn modelId="{BD42722C-4325-BD41-AB80-9A960C041F9A}" type="presParOf" srcId="{D2E1EC71-B8E3-4945-A07E-91FA4E3C194C}" destId="{3F64821F-3DE6-9A4D-B0C9-4BCA85E1F095}" srcOrd="3" destOrd="0" presId="urn:microsoft.com/office/officeart/2005/8/layout/matrix3"/>
    <dgm:cxn modelId="{50BC25F3-80D8-0747-8B4F-C1654FD58019}" type="presParOf" srcId="{D2E1EC71-B8E3-4945-A07E-91FA4E3C194C}" destId="{7F480DFB-59F2-C54D-B0B2-115EB2DB7FD5}" srcOrd="4" destOrd="0" presId="urn:microsoft.com/office/officeart/2005/8/layout/matrix3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196F31A-09A5-1E40-9898-04B1E7A7F1FB}" type="doc">
      <dgm:prSet loTypeId="urn:microsoft.com/office/officeart/2005/8/layout/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fr-FR"/>
        </a:p>
      </dgm:t>
    </dgm:pt>
    <dgm:pt modelId="{06241D20-613F-284F-84AB-CA3D45A207AD}">
      <dgm:prSet phldrT="[Texte]" custT="1"/>
      <dgm:spPr>
        <a:solidFill>
          <a:srgbClr val="00707F"/>
        </a:solidFill>
      </dgm:spPr>
      <dgm:t>
        <a:bodyPr/>
        <a:lstStyle/>
        <a:p>
          <a:pPr algn="l"/>
          <a:r>
            <a:rPr lang="fr-FR" sz="2400" b="1" dirty="0">
              <a:latin typeface="Candara" panose="020E0502030303020204" pitchFamily="34" charset="0"/>
            </a:rPr>
            <a:t>Le contenu des programmes</a:t>
          </a:r>
        </a:p>
      </dgm:t>
    </dgm:pt>
    <dgm:pt modelId="{CF61522B-8AD7-B544-A7C7-5FB9E9CAD133}" type="parTrans" cxnId="{FB82ADA2-B1B4-E849-AEEB-DE03125F1951}">
      <dgm:prSet/>
      <dgm:spPr/>
      <dgm:t>
        <a:bodyPr/>
        <a:lstStyle/>
        <a:p>
          <a:endParaRPr lang="fr-FR" sz="1600" b="1">
            <a:latin typeface="Candara" panose="020E0502030303020204" pitchFamily="34" charset="0"/>
          </a:endParaRPr>
        </a:p>
      </dgm:t>
    </dgm:pt>
    <dgm:pt modelId="{22726645-BE6A-324C-95C6-EB17D836A319}" type="sibTrans" cxnId="{FB82ADA2-B1B4-E849-AEEB-DE03125F1951}">
      <dgm:prSet/>
      <dgm:spPr/>
      <dgm:t>
        <a:bodyPr/>
        <a:lstStyle/>
        <a:p>
          <a:endParaRPr lang="fr-FR" sz="1600" b="1">
            <a:latin typeface="Candara" panose="020E0502030303020204" pitchFamily="34" charset="0"/>
          </a:endParaRPr>
        </a:p>
      </dgm:t>
    </dgm:pt>
    <dgm:pt modelId="{9EF3B2A6-0055-48AC-A08E-65BAC8CF3CFD}" type="pres">
      <dgm:prSet presAssocID="{C196F31A-09A5-1E40-9898-04B1E7A7F1FB}" presName="linear" presStyleCnt="0">
        <dgm:presLayoutVars>
          <dgm:dir/>
          <dgm:animLvl val="lvl"/>
          <dgm:resizeHandles val="exact"/>
        </dgm:presLayoutVars>
      </dgm:prSet>
      <dgm:spPr/>
    </dgm:pt>
    <dgm:pt modelId="{3775CDBA-8FEF-4C6D-B72B-753F2B4162FC}" type="pres">
      <dgm:prSet presAssocID="{06241D20-613F-284F-84AB-CA3D45A207AD}" presName="parentLin" presStyleCnt="0"/>
      <dgm:spPr/>
    </dgm:pt>
    <dgm:pt modelId="{2BC98C60-1259-4833-B517-A37397A6B19A}" type="pres">
      <dgm:prSet presAssocID="{06241D20-613F-284F-84AB-CA3D45A207AD}" presName="parentLeftMargin" presStyleLbl="node1" presStyleIdx="0" presStyleCnt="1"/>
      <dgm:spPr/>
    </dgm:pt>
    <dgm:pt modelId="{EF29979A-5778-43D6-BDE9-4B8F2DBDB08C}" type="pres">
      <dgm:prSet presAssocID="{06241D20-613F-284F-84AB-CA3D45A207AD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46FA478A-FAEB-4361-857F-517B56D7FB3F}" type="pres">
      <dgm:prSet presAssocID="{06241D20-613F-284F-84AB-CA3D45A207AD}" presName="negativeSpace" presStyleCnt="0"/>
      <dgm:spPr/>
    </dgm:pt>
    <dgm:pt modelId="{E8E845F6-A4E5-4843-9634-EE57E70768C9}" type="pres">
      <dgm:prSet presAssocID="{06241D20-613F-284F-84AB-CA3D45A207AD}" presName="childText" presStyleLbl="conFgAcc1" presStyleIdx="0" presStyleCnt="1">
        <dgm:presLayoutVars>
          <dgm:bulletEnabled val="1"/>
        </dgm:presLayoutVars>
      </dgm:prSet>
      <dgm:spPr>
        <a:ln>
          <a:solidFill>
            <a:srgbClr val="00707F"/>
          </a:solidFill>
        </a:ln>
      </dgm:spPr>
    </dgm:pt>
  </dgm:ptLst>
  <dgm:cxnLst>
    <dgm:cxn modelId="{2BA01B1C-A5C0-4AEF-92CE-B3FBE2B12D1D}" type="presOf" srcId="{06241D20-613F-284F-84AB-CA3D45A207AD}" destId="{2BC98C60-1259-4833-B517-A37397A6B19A}" srcOrd="0" destOrd="0" presId="urn:microsoft.com/office/officeart/2005/8/layout/list1"/>
    <dgm:cxn modelId="{54476049-965F-43F9-9D20-8024B2FF572F}" type="presOf" srcId="{C196F31A-09A5-1E40-9898-04B1E7A7F1FB}" destId="{9EF3B2A6-0055-48AC-A08E-65BAC8CF3CFD}" srcOrd="0" destOrd="0" presId="urn:microsoft.com/office/officeart/2005/8/layout/list1"/>
    <dgm:cxn modelId="{AAF46A87-28D2-4B34-BD0B-0D5D4A5EC01C}" type="presOf" srcId="{06241D20-613F-284F-84AB-CA3D45A207AD}" destId="{EF29979A-5778-43D6-BDE9-4B8F2DBDB08C}" srcOrd="1" destOrd="0" presId="urn:microsoft.com/office/officeart/2005/8/layout/list1"/>
    <dgm:cxn modelId="{FB82ADA2-B1B4-E849-AEEB-DE03125F1951}" srcId="{C196F31A-09A5-1E40-9898-04B1E7A7F1FB}" destId="{06241D20-613F-284F-84AB-CA3D45A207AD}" srcOrd="0" destOrd="0" parTransId="{CF61522B-8AD7-B544-A7C7-5FB9E9CAD133}" sibTransId="{22726645-BE6A-324C-95C6-EB17D836A319}"/>
    <dgm:cxn modelId="{E96EE90C-C643-47E7-B63C-525660C12312}" type="presParOf" srcId="{9EF3B2A6-0055-48AC-A08E-65BAC8CF3CFD}" destId="{3775CDBA-8FEF-4C6D-B72B-753F2B4162FC}" srcOrd="0" destOrd="0" presId="urn:microsoft.com/office/officeart/2005/8/layout/list1"/>
    <dgm:cxn modelId="{36508911-CC34-433C-8A2A-11EAA3D9546B}" type="presParOf" srcId="{3775CDBA-8FEF-4C6D-B72B-753F2B4162FC}" destId="{2BC98C60-1259-4833-B517-A37397A6B19A}" srcOrd="0" destOrd="0" presId="urn:microsoft.com/office/officeart/2005/8/layout/list1"/>
    <dgm:cxn modelId="{95281926-A268-4DFE-90DF-E8B7447115F4}" type="presParOf" srcId="{3775CDBA-8FEF-4C6D-B72B-753F2B4162FC}" destId="{EF29979A-5778-43D6-BDE9-4B8F2DBDB08C}" srcOrd="1" destOrd="0" presId="urn:microsoft.com/office/officeart/2005/8/layout/list1"/>
    <dgm:cxn modelId="{E5975124-BEB9-423D-9AF8-B6D843804252}" type="presParOf" srcId="{9EF3B2A6-0055-48AC-A08E-65BAC8CF3CFD}" destId="{46FA478A-FAEB-4361-857F-517B56D7FB3F}" srcOrd="1" destOrd="0" presId="urn:microsoft.com/office/officeart/2005/8/layout/list1"/>
    <dgm:cxn modelId="{7681D76C-5486-48E3-AF57-BFEA60A34251}" type="presParOf" srcId="{9EF3B2A6-0055-48AC-A08E-65BAC8CF3CFD}" destId="{E8E845F6-A4E5-4843-9634-EE57E70768C9}" srcOrd="2" destOrd="0" presId="urn:microsoft.com/office/officeart/2005/8/layout/list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01A4570-CECD-48D4-9F9F-166D474AB141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BE"/>
        </a:p>
      </dgm:t>
    </dgm:pt>
    <dgm:pt modelId="{A33030A2-C1FE-454E-875E-E60BFB4D6D8F}">
      <dgm:prSet phldrT="[Text]" custT="1"/>
      <dgm:spPr>
        <a:solidFill>
          <a:schemeClr val="bg1">
            <a:lumMod val="8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pPr>
            <a:buNone/>
          </a:pPr>
          <a:r>
            <a:rPr lang="fr-FR" sz="2000" b="1" u="none">
              <a:solidFill>
                <a:schemeClr val="tx1">
                  <a:lumMod val="65000"/>
                  <a:lumOff val="35000"/>
                </a:schemeClr>
              </a:solidFill>
              <a:latin typeface="Candara" panose="020E0502030303020204" pitchFamily="34" charset="0"/>
            </a:rPr>
            <a:t>Bloc 1</a:t>
          </a:r>
        </a:p>
      </dgm:t>
    </dgm:pt>
    <dgm:pt modelId="{6D0632BE-462F-4459-A4FA-AE06BFFF93A3}" type="parTrans" cxnId="{1650BF55-21A2-481B-B390-8F55ED00058E}">
      <dgm:prSet/>
      <dgm:spPr/>
      <dgm:t>
        <a:bodyPr/>
        <a:lstStyle/>
        <a:p>
          <a:endParaRPr lang="en-BE"/>
        </a:p>
      </dgm:t>
    </dgm:pt>
    <dgm:pt modelId="{EEE93618-56AC-4201-BDB9-534E6ADFE00D}" type="sibTrans" cxnId="{1650BF55-21A2-481B-B390-8F55ED00058E}">
      <dgm:prSet/>
      <dgm:spPr/>
      <dgm:t>
        <a:bodyPr/>
        <a:lstStyle/>
        <a:p>
          <a:endParaRPr lang="en-BE"/>
        </a:p>
      </dgm:t>
    </dgm:pt>
    <dgm:pt modelId="{32B36DEC-EDF0-4DD8-A574-884937D13651}">
      <dgm:prSet phldrT="[Text]" custT="1"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pPr marL="179388" indent="0">
            <a:buClr>
              <a:schemeClr val="tx1"/>
            </a:buClr>
            <a:buFont typeface="Wingdings" panose="05000000000000000000" pitchFamily="2" charset="2"/>
            <a:buNone/>
            <a:tabLst/>
          </a:pPr>
          <a:r>
            <a:rPr lang="en-US" sz="2000" b="1">
              <a:solidFill>
                <a:srgbClr val="7030A0"/>
              </a:solidFill>
              <a:latin typeface="Candara" panose="020E0502030303020204" pitchFamily="34" charset="0"/>
            </a:rPr>
            <a:t>Scientific Methods in Management/Economics </a:t>
          </a:r>
          <a:r>
            <a:rPr lang="en-US" sz="2000">
              <a:latin typeface="Candara" panose="020E0502030303020204" pitchFamily="34" charset="0"/>
            </a:rPr>
            <a:t>(</a:t>
          </a:r>
          <a:r>
            <a:rPr lang="fr-FR" sz="2000">
              <a:latin typeface="Candara" panose="020E0502030303020204" pitchFamily="34" charset="0"/>
            </a:rPr>
            <a:t>5 ECTS)</a:t>
          </a:r>
          <a:endParaRPr lang="en-BE" sz="2000">
            <a:solidFill>
              <a:srgbClr val="7030A0"/>
            </a:solidFill>
          </a:endParaRPr>
        </a:p>
      </dgm:t>
    </dgm:pt>
    <dgm:pt modelId="{6A816AC7-DA33-438A-9DCC-BFBC658965EC}" type="parTrans" cxnId="{4C80E85C-ED0E-4E5B-8B6D-3687FBF2B63A}">
      <dgm:prSet/>
      <dgm:spPr/>
      <dgm:t>
        <a:bodyPr/>
        <a:lstStyle/>
        <a:p>
          <a:endParaRPr lang="en-BE"/>
        </a:p>
      </dgm:t>
    </dgm:pt>
    <dgm:pt modelId="{D4BE6C6C-9CE8-422B-863D-727A821E26DA}" type="sibTrans" cxnId="{4C80E85C-ED0E-4E5B-8B6D-3687FBF2B63A}">
      <dgm:prSet/>
      <dgm:spPr/>
      <dgm:t>
        <a:bodyPr/>
        <a:lstStyle/>
        <a:p>
          <a:endParaRPr lang="en-BE"/>
        </a:p>
      </dgm:t>
    </dgm:pt>
    <dgm:pt modelId="{0C29FE93-8C7B-48B1-9050-027424A1939A}">
      <dgm:prSet phldrT="[Text]" custT="1"/>
      <dgm:spPr>
        <a:solidFill>
          <a:schemeClr val="bg1">
            <a:lumMod val="8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fr-BE" sz="2000" b="1" u="none" noProof="0">
              <a:solidFill>
                <a:schemeClr val="tx1">
                  <a:lumMod val="65000"/>
                  <a:lumOff val="35000"/>
                </a:schemeClr>
              </a:solidFill>
              <a:latin typeface="Candara" panose="020E0502030303020204" pitchFamily="34" charset="0"/>
            </a:rPr>
            <a:t>Bloc 2</a:t>
          </a:r>
        </a:p>
      </dgm:t>
    </dgm:pt>
    <dgm:pt modelId="{1E76AFCB-2FDA-421C-AE77-79709AC803E6}" type="parTrans" cxnId="{12354A42-C702-4E86-BE7A-811202F69CAD}">
      <dgm:prSet/>
      <dgm:spPr/>
      <dgm:t>
        <a:bodyPr/>
        <a:lstStyle/>
        <a:p>
          <a:endParaRPr lang="en-BE"/>
        </a:p>
      </dgm:t>
    </dgm:pt>
    <dgm:pt modelId="{0BAB0718-D313-4051-82E0-429E5F2A1BF8}" type="sibTrans" cxnId="{12354A42-C702-4E86-BE7A-811202F69CAD}">
      <dgm:prSet/>
      <dgm:spPr/>
      <dgm:t>
        <a:bodyPr/>
        <a:lstStyle/>
        <a:p>
          <a:endParaRPr lang="en-BE"/>
        </a:p>
      </dgm:t>
    </dgm:pt>
    <dgm:pt modelId="{DCFEF07E-710C-4987-B180-97571916F15F}">
      <dgm:prSet custT="1"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pPr marL="179388" indent="0">
            <a:buClr>
              <a:schemeClr val="tx1"/>
            </a:buClr>
            <a:buFont typeface="Wingdings" panose="05000000000000000000" pitchFamily="2" charset="2"/>
            <a:buNone/>
            <a:tabLst/>
          </a:pPr>
          <a:r>
            <a:rPr lang="fr-FR" sz="2000" b="1">
              <a:solidFill>
                <a:srgbClr val="7030A0"/>
              </a:solidFill>
              <a:latin typeface="Candara" panose="020E0502030303020204" pitchFamily="34" charset="0"/>
              <a:cs typeface="Calibri" panose="020F0502020204030204" pitchFamily="34" charset="0"/>
            </a:rPr>
            <a:t>TFE et stage </a:t>
          </a:r>
          <a:r>
            <a:rPr lang="fr-FR" sz="2000">
              <a:latin typeface="Candara" panose="020E0502030303020204" pitchFamily="34" charset="0"/>
              <a:cs typeface="Calibri" panose="020F0502020204030204" pitchFamily="34" charset="0"/>
            </a:rPr>
            <a:t>(25 ECTS)</a:t>
          </a:r>
          <a:endParaRPr lang="fr-FR" sz="2000">
            <a:latin typeface="Candara" panose="020E0502030303020204" pitchFamily="34" charset="0"/>
          </a:endParaRPr>
        </a:p>
      </dgm:t>
    </dgm:pt>
    <dgm:pt modelId="{A33304A8-4AC0-482C-BE8D-1B2588541F71}" type="sibTrans" cxnId="{4F4D09D6-2B61-47D6-BFED-0582DA38D989}">
      <dgm:prSet/>
      <dgm:spPr/>
      <dgm:t>
        <a:bodyPr/>
        <a:lstStyle/>
        <a:p>
          <a:endParaRPr lang="en-BE"/>
        </a:p>
      </dgm:t>
    </dgm:pt>
    <dgm:pt modelId="{F6E50CA7-E3D8-4E93-B4BB-96B657C3D013}" type="parTrans" cxnId="{4F4D09D6-2B61-47D6-BFED-0582DA38D989}">
      <dgm:prSet/>
      <dgm:spPr/>
      <dgm:t>
        <a:bodyPr/>
        <a:lstStyle/>
        <a:p>
          <a:endParaRPr lang="en-BE"/>
        </a:p>
      </dgm:t>
    </dgm:pt>
    <dgm:pt modelId="{576DC8C5-181B-4CE8-8EEE-0D5AF5B7A9E0}" type="pres">
      <dgm:prSet presAssocID="{001A4570-CECD-48D4-9F9F-166D474AB141}" presName="linearFlow" presStyleCnt="0">
        <dgm:presLayoutVars>
          <dgm:dir/>
          <dgm:animLvl val="lvl"/>
          <dgm:resizeHandles val="exact"/>
        </dgm:presLayoutVars>
      </dgm:prSet>
      <dgm:spPr/>
    </dgm:pt>
    <dgm:pt modelId="{9E137CFC-6B58-4367-AFB6-644806F348BE}" type="pres">
      <dgm:prSet presAssocID="{A33030A2-C1FE-454E-875E-E60BFB4D6D8F}" presName="composite" presStyleCnt="0"/>
      <dgm:spPr/>
    </dgm:pt>
    <dgm:pt modelId="{F1C37DF3-89A5-46EE-9B9E-8F81052B11F3}" type="pres">
      <dgm:prSet presAssocID="{A33030A2-C1FE-454E-875E-E60BFB4D6D8F}" presName="parentText" presStyleLbl="alignNode1" presStyleIdx="0" presStyleCnt="2">
        <dgm:presLayoutVars>
          <dgm:chMax val="1"/>
          <dgm:bulletEnabled val="1"/>
        </dgm:presLayoutVars>
      </dgm:prSet>
      <dgm:spPr/>
    </dgm:pt>
    <dgm:pt modelId="{59590868-C74F-4DB2-902C-5C4071E44A15}" type="pres">
      <dgm:prSet presAssocID="{A33030A2-C1FE-454E-875E-E60BFB4D6D8F}" presName="descendantText" presStyleLbl="alignAcc1" presStyleIdx="0" presStyleCnt="2">
        <dgm:presLayoutVars>
          <dgm:bulletEnabled val="1"/>
        </dgm:presLayoutVars>
      </dgm:prSet>
      <dgm:spPr/>
    </dgm:pt>
    <dgm:pt modelId="{0CED2AAD-1032-4207-9EB4-81836C0BD463}" type="pres">
      <dgm:prSet presAssocID="{EEE93618-56AC-4201-BDB9-534E6ADFE00D}" presName="sp" presStyleCnt="0"/>
      <dgm:spPr/>
    </dgm:pt>
    <dgm:pt modelId="{71B9E6B1-C176-41D4-9D2C-5652C1581A8B}" type="pres">
      <dgm:prSet presAssocID="{0C29FE93-8C7B-48B1-9050-027424A1939A}" presName="composite" presStyleCnt="0"/>
      <dgm:spPr/>
    </dgm:pt>
    <dgm:pt modelId="{594C774F-5266-432E-8535-0DCF85A35D6A}" type="pres">
      <dgm:prSet presAssocID="{0C29FE93-8C7B-48B1-9050-027424A1939A}" presName="parentText" presStyleLbl="alignNode1" presStyleIdx="1" presStyleCnt="2">
        <dgm:presLayoutVars>
          <dgm:chMax val="1"/>
          <dgm:bulletEnabled val="1"/>
        </dgm:presLayoutVars>
      </dgm:prSet>
      <dgm:spPr/>
    </dgm:pt>
    <dgm:pt modelId="{5DC9A092-24F1-4B73-96B4-6E0CCFAB8148}" type="pres">
      <dgm:prSet presAssocID="{0C29FE93-8C7B-48B1-9050-027424A1939A}" presName="descendantText" presStyleLbl="alignAcc1" presStyleIdx="1" presStyleCnt="2">
        <dgm:presLayoutVars>
          <dgm:bulletEnabled val="1"/>
        </dgm:presLayoutVars>
      </dgm:prSet>
      <dgm:spPr/>
    </dgm:pt>
  </dgm:ptLst>
  <dgm:cxnLst>
    <dgm:cxn modelId="{12354A42-C702-4E86-BE7A-811202F69CAD}" srcId="{001A4570-CECD-48D4-9F9F-166D474AB141}" destId="{0C29FE93-8C7B-48B1-9050-027424A1939A}" srcOrd="1" destOrd="0" parTransId="{1E76AFCB-2FDA-421C-AE77-79709AC803E6}" sibTransId="{0BAB0718-D313-4051-82E0-429E5F2A1BF8}"/>
    <dgm:cxn modelId="{1650BF55-21A2-481B-B390-8F55ED00058E}" srcId="{001A4570-CECD-48D4-9F9F-166D474AB141}" destId="{A33030A2-C1FE-454E-875E-E60BFB4D6D8F}" srcOrd="0" destOrd="0" parTransId="{6D0632BE-462F-4459-A4FA-AE06BFFF93A3}" sibTransId="{EEE93618-56AC-4201-BDB9-534E6ADFE00D}"/>
    <dgm:cxn modelId="{1D846058-C015-427F-B139-F10AA03530B8}" type="presOf" srcId="{DCFEF07E-710C-4987-B180-97571916F15F}" destId="{5DC9A092-24F1-4B73-96B4-6E0CCFAB8148}" srcOrd="0" destOrd="0" presId="urn:microsoft.com/office/officeart/2005/8/layout/chevron2"/>
    <dgm:cxn modelId="{4C80E85C-ED0E-4E5B-8B6D-3687FBF2B63A}" srcId="{A33030A2-C1FE-454E-875E-E60BFB4D6D8F}" destId="{32B36DEC-EDF0-4DD8-A574-884937D13651}" srcOrd="0" destOrd="0" parTransId="{6A816AC7-DA33-438A-9DCC-BFBC658965EC}" sibTransId="{D4BE6C6C-9CE8-422B-863D-727A821E26DA}"/>
    <dgm:cxn modelId="{00201F74-A9B9-49B5-A551-23C0453E36C0}" type="presOf" srcId="{001A4570-CECD-48D4-9F9F-166D474AB141}" destId="{576DC8C5-181B-4CE8-8EEE-0D5AF5B7A9E0}" srcOrd="0" destOrd="0" presId="urn:microsoft.com/office/officeart/2005/8/layout/chevron2"/>
    <dgm:cxn modelId="{D526CE94-4B88-4498-9563-426805E3FBF6}" type="presOf" srcId="{32B36DEC-EDF0-4DD8-A574-884937D13651}" destId="{59590868-C74F-4DB2-902C-5C4071E44A15}" srcOrd="0" destOrd="0" presId="urn:microsoft.com/office/officeart/2005/8/layout/chevron2"/>
    <dgm:cxn modelId="{A82C97AF-D740-47E3-AAC8-DB2495904288}" type="presOf" srcId="{0C29FE93-8C7B-48B1-9050-027424A1939A}" destId="{594C774F-5266-432E-8535-0DCF85A35D6A}" srcOrd="0" destOrd="0" presId="urn:microsoft.com/office/officeart/2005/8/layout/chevron2"/>
    <dgm:cxn modelId="{4F4D09D6-2B61-47D6-BFED-0582DA38D989}" srcId="{0C29FE93-8C7B-48B1-9050-027424A1939A}" destId="{DCFEF07E-710C-4987-B180-97571916F15F}" srcOrd="0" destOrd="0" parTransId="{F6E50CA7-E3D8-4E93-B4BB-96B657C3D013}" sibTransId="{A33304A8-4AC0-482C-BE8D-1B2588541F71}"/>
    <dgm:cxn modelId="{6A8ECDD6-4D7E-4CDF-AC41-8D6EC9B6F494}" type="presOf" srcId="{A33030A2-C1FE-454E-875E-E60BFB4D6D8F}" destId="{F1C37DF3-89A5-46EE-9B9E-8F81052B11F3}" srcOrd="0" destOrd="0" presId="urn:microsoft.com/office/officeart/2005/8/layout/chevron2"/>
    <dgm:cxn modelId="{D45EFFCB-43C5-43ED-9BF9-E08CACA58078}" type="presParOf" srcId="{576DC8C5-181B-4CE8-8EEE-0D5AF5B7A9E0}" destId="{9E137CFC-6B58-4367-AFB6-644806F348BE}" srcOrd="0" destOrd="0" presId="urn:microsoft.com/office/officeart/2005/8/layout/chevron2"/>
    <dgm:cxn modelId="{58226D5B-D129-45CC-871C-B9AF9249A578}" type="presParOf" srcId="{9E137CFC-6B58-4367-AFB6-644806F348BE}" destId="{F1C37DF3-89A5-46EE-9B9E-8F81052B11F3}" srcOrd="0" destOrd="0" presId="urn:microsoft.com/office/officeart/2005/8/layout/chevron2"/>
    <dgm:cxn modelId="{CD07D22A-23DA-47AF-B1D4-7AC702708D24}" type="presParOf" srcId="{9E137CFC-6B58-4367-AFB6-644806F348BE}" destId="{59590868-C74F-4DB2-902C-5C4071E44A15}" srcOrd="1" destOrd="0" presId="urn:microsoft.com/office/officeart/2005/8/layout/chevron2"/>
    <dgm:cxn modelId="{1B1FD291-6FF7-4285-A326-B128E70DAB52}" type="presParOf" srcId="{576DC8C5-181B-4CE8-8EEE-0D5AF5B7A9E0}" destId="{0CED2AAD-1032-4207-9EB4-81836C0BD463}" srcOrd="1" destOrd="0" presId="urn:microsoft.com/office/officeart/2005/8/layout/chevron2"/>
    <dgm:cxn modelId="{90130F16-78B4-4CF9-A5C4-62980D76C469}" type="presParOf" srcId="{576DC8C5-181B-4CE8-8EEE-0D5AF5B7A9E0}" destId="{71B9E6B1-C176-41D4-9D2C-5652C1581A8B}" srcOrd="2" destOrd="0" presId="urn:microsoft.com/office/officeart/2005/8/layout/chevron2"/>
    <dgm:cxn modelId="{21403C20-3F77-4BE0-8DDE-AB5E2D2CC9E7}" type="presParOf" srcId="{71B9E6B1-C176-41D4-9D2C-5652C1581A8B}" destId="{594C774F-5266-432E-8535-0DCF85A35D6A}" srcOrd="0" destOrd="0" presId="urn:microsoft.com/office/officeart/2005/8/layout/chevron2"/>
    <dgm:cxn modelId="{5A8C0E6B-6255-4CCB-B4D5-6BBB26F873DC}" type="presParOf" srcId="{71B9E6B1-C176-41D4-9D2C-5652C1581A8B}" destId="{5DC9A092-24F1-4B73-96B4-6E0CCFAB8148}" srcOrd="1" destOrd="0" presId="urn:microsoft.com/office/officeart/2005/8/layout/chevron2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01A4570-CECD-48D4-9F9F-166D474AB141}" type="doc">
      <dgm:prSet loTypeId="urn:microsoft.com/office/officeart/2005/8/layout/chevron2" loCatId="process" qsTypeId="urn:microsoft.com/office/officeart/2005/8/quickstyle/simple1" qsCatId="simple" csTypeId="urn:microsoft.com/office/officeart/2005/8/colors/accent4_3" csCatId="accent4" phldr="1"/>
      <dgm:spPr/>
      <dgm:t>
        <a:bodyPr/>
        <a:lstStyle/>
        <a:p>
          <a:endParaRPr lang="en-BE"/>
        </a:p>
      </dgm:t>
    </dgm:pt>
    <dgm:pt modelId="{A33030A2-C1FE-454E-875E-E60BFB4D6D8F}">
      <dgm:prSet phldrT="[Text]" custT="1"/>
      <dgm:spPr>
        <a:solidFill>
          <a:prstClr val="white">
            <a:lumMod val="85000"/>
          </a:prstClr>
        </a:solidFill>
        <a:ln w="25400" cap="flat" cmpd="sng" algn="ctr">
          <a:solidFill>
            <a:prstClr val="white">
              <a:lumMod val="50000"/>
            </a:prstClr>
          </a:solidFill>
          <a:prstDash val="solid"/>
        </a:ln>
        <a:effectLst/>
      </dgm:spPr>
      <dgm:t>
        <a:bodyPr spcFirstLastPara="0" vert="horz" wrap="square" lIns="12700" tIns="12700" rIns="12700" bIns="12700" numCol="1" spcCol="1270" anchor="ctr" anchorCtr="0"/>
        <a:lstStyle/>
        <a:p>
          <a:pPr>
            <a:spcAft>
              <a:spcPts val="0"/>
            </a:spcAft>
            <a:buNone/>
          </a:pPr>
          <a:r>
            <a:rPr lang="fr-FR" sz="2000" b="1" u="none" dirty="0">
              <a:solidFill>
                <a:schemeClr val="tx1">
                  <a:lumMod val="65000"/>
                  <a:lumOff val="35000"/>
                </a:schemeClr>
              </a:solidFill>
              <a:latin typeface="Candara" panose="020E0502030303020204" pitchFamily="34" charset="0"/>
            </a:rPr>
            <a:t>MSG &amp; MIG</a:t>
          </a:r>
        </a:p>
      </dgm:t>
    </dgm:pt>
    <dgm:pt modelId="{6D0632BE-462F-4459-A4FA-AE06BFFF93A3}" type="parTrans" cxnId="{1650BF55-21A2-481B-B390-8F55ED00058E}">
      <dgm:prSet/>
      <dgm:spPr/>
      <dgm:t>
        <a:bodyPr/>
        <a:lstStyle/>
        <a:p>
          <a:endParaRPr lang="en-BE"/>
        </a:p>
      </dgm:t>
    </dgm:pt>
    <dgm:pt modelId="{EEE93618-56AC-4201-BDB9-534E6ADFE00D}" type="sibTrans" cxnId="{1650BF55-21A2-481B-B390-8F55ED00058E}">
      <dgm:prSet/>
      <dgm:spPr/>
      <dgm:t>
        <a:bodyPr/>
        <a:lstStyle/>
        <a:p>
          <a:endParaRPr lang="en-BE"/>
        </a:p>
      </dgm:t>
    </dgm:pt>
    <dgm:pt modelId="{32B36DEC-EDF0-4DD8-A574-884937D13651}">
      <dgm:prSet phldrT="[Text]" custT="1"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pPr marL="342900" indent="0">
            <a:buClr>
              <a:schemeClr val="tx1"/>
            </a:buClr>
            <a:buFont typeface="Wingdings" panose="05000000000000000000" pitchFamily="2" charset="2"/>
            <a:buChar char="ü"/>
          </a:pPr>
          <a:r>
            <a:rPr lang="tr-TR" sz="1800" b="1" i="0" u="none">
              <a:solidFill>
                <a:srgbClr val="7030A0"/>
              </a:solidFill>
              <a:latin typeface="Candara" panose="020E0502030303020204" pitchFamily="34" charset="0"/>
            </a:rPr>
            <a:t>Sustainable Finance</a:t>
          </a:r>
          <a:endParaRPr lang="en-BE" sz="1800" b="1">
            <a:solidFill>
              <a:srgbClr val="7030A0"/>
            </a:solidFill>
            <a:latin typeface="Candara" panose="020E0502030303020204" pitchFamily="34" charset="0"/>
          </a:endParaRPr>
        </a:p>
      </dgm:t>
    </dgm:pt>
    <dgm:pt modelId="{D4BE6C6C-9CE8-422B-863D-727A821E26DA}" type="sibTrans" cxnId="{4C80E85C-ED0E-4E5B-8B6D-3687FBF2B63A}">
      <dgm:prSet/>
      <dgm:spPr/>
      <dgm:t>
        <a:bodyPr/>
        <a:lstStyle/>
        <a:p>
          <a:endParaRPr lang="en-BE"/>
        </a:p>
      </dgm:t>
    </dgm:pt>
    <dgm:pt modelId="{6A816AC7-DA33-438A-9DCC-BFBC658965EC}" type="parTrans" cxnId="{4C80E85C-ED0E-4E5B-8B6D-3687FBF2B63A}">
      <dgm:prSet/>
      <dgm:spPr/>
      <dgm:t>
        <a:bodyPr/>
        <a:lstStyle/>
        <a:p>
          <a:endParaRPr lang="en-BE"/>
        </a:p>
      </dgm:t>
    </dgm:pt>
    <dgm:pt modelId="{4D55701A-7EC9-476E-8268-E8D5B78CA248}">
      <dgm:prSet custT="1"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pPr marL="342900" indent="0">
            <a:buClr>
              <a:schemeClr val="tx1"/>
            </a:buClr>
            <a:buFont typeface="Wingdings" panose="05000000000000000000" pitchFamily="2" charset="2"/>
            <a:buChar char="ü"/>
          </a:pPr>
          <a:r>
            <a:rPr lang="tr-TR" sz="1800" b="1" i="0" u="none">
              <a:solidFill>
                <a:srgbClr val="7030A0"/>
              </a:solidFill>
              <a:latin typeface="Candara" panose="020E0502030303020204" pitchFamily="34" charset="0"/>
            </a:rPr>
            <a:t>Life Cycle Management</a:t>
          </a:r>
          <a:endParaRPr lang="tr-TR" sz="1800" b="1">
            <a:solidFill>
              <a:srgbClr val="7030A0"/>
            </a:solidFill>
            <a:latin typeface="Candara" panose="020E0502030303020204" pitchFamily="34" charset="0"/>
          </a:endParaRPr>
        </a:p>
      </dgm:t>
    </dgm:pt>
    <dgm:pt modelId="{6C1045C2-F27B-43B6-8483-40D574D31E47}" type="parTrans" cxnId="{49F2AF23-CCDB-459C-ACC3-79F40A8BB043}">
      <dgm:prSet/>
      <dgm:spPr/>
      <dgm:t>
        <a:bodyPr/>
        <a:lstStyle/>
        <a:p>
          <a:endParaRPr lang="en-BE"/>
        </a:p>
      </dgm:t>
    </dgm:pt>
    <dgm:pt modelId="{3AFF149A-A4DC-4FC6-A28C-BE5FDD25BEAD}" type="sibTrans" cxnId="{49F2AF23-CCDB-459C-ACC3-79F40A8BB043}">
      <dgm:prSet/>
      <dgm:spPr/>
      <dgm:t>
        <a:bodyPr/>
        <a:lstStyle/>
        <a:p>
          <a:endParaRPr lang="en-BE"/>
        </a:p>
      </dgm:t>
    </dgm:pt>
    <dgm:pt modelId="{929ABFDC-856B-4DB4-8BDB-D3E690A4B31E}">
      <dgm:prSet custT="1"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pPr marL="342900" indent="0">
            <a:buClr>
              <a:schemeClr val="tx1"/>
            </a:buClr>
            <a:buFont typeface="Wingdings" panose="05000000000000000000" pitchFamily="2" charset="2"/>
            <a:buChar char="ü"/>
          </a:pPr>
          <a:r>
            <a:rPr lang="en-US" sz="1800" b="1" i="0" u="none" dirty="0">
              <a:solidFill>
                <a:srgbClr val="7030A0"/>
              </a:solidFill>
              <a:latin typeface="Candara" panose="020E0502030303020204" pitchFamily="34" charset="0"/>
            </a:rPr>
            <a:t>Reporting and Metrics for Sustainability</a:t>
          </a:r>
          <a:endParaRPr lang="en-US" sz="1800" b="1" dirty="0">
            <a:solidFill>
              <a:srgbClr val="7030A0"/>
            </a:solidFill>
            <a:latin typeface="Candara" panose="020E0502030303020204" pitchFamily="34" charset="0"/>
          </a:endParaRPr>
        </a:p>
      </dgm:t>
    </dgm:pt>
    <dgm:pt modelId="{1FD68197-1009-404E-BB02-128109029FDD}" type="parTrans" cxnId="{0E8B21C1-9288-43B6-B6DC-A7B49E2C9F40}">
      <dgm:prSet/>
      <dgm:spPr/>
      <dgm:t>
        <a:bodyPr/>
        <a:lstStyle/>
        <a:p>
          <a:endParaRPr lang="en-BE"/>
        </a:p>
      </dgm:t>
    </dgm:pt>
    <dgm:pt modelId="{EE315487-8F5A-41F3-ACD2-51C8AB9E343A}" type="sibTrans" cxnId="{0E8B21C1-9288-43B6-B6DC-A7B49E2C9F40}">
      <dgm:prSet/>
      <dgm:spPr/>
      <dgm:t>
        <a:bodyPr/>
        <a:lstStyle/>
        <a:p>
          <a:endParaRPr lang="en-BE"/>
        </a:p>
      </dgm:t>
    </dgm:pt>
    <dgm:pt modelId="{0C7AEE42-9DC7-412F-8CEE-1E2762FD4BC2}">
      <dgm:prSet phldrT="[Text]" custT="1"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pPr marL="171450" indent="0">
            <a:buNone/>
          </a:pPr>
          <a:r>
            <a:rPr lang="fr-BE" sz="1800" noProof="0">
              <a:latin typeface="Candara" panose="020E0502030303020204" pitchFamily="34" charset="0"/>
            </a:rPr>
            <a:t>Un cours (5 ECTS) à choisir parmi : </a:t>
          </a:r>
          <a:endParaRPr lang="fr-FR" sz="1800" b="1" u="sng">
            <a:latin typeface="Candara" panose="020E0502030303020204" pitchFamily="34" charset="0"/>
          </a:endParaRPr>
        </a:p>
      </dgm:t>
    </dgm:pt>
    <dgm:pt modelId="{F1782477-22D9-4B39-A409-9E0877BB294D}" type="parTrans" cxnId="{9159FDC5-6A56-4C51-B3D5-C74576FC765C}">
      <dgm:prSet/>
      <dgm:spPr/>
      <dgm:t>
        <a:bodyPr/>
        <a:lstStyle/>
        <a:p>
          <a:endParaRPr lang="en-BE"/>
        </a:p>
      </dgm:t>
    </dgm:pt>
    <dgm:pt modelId="{3617E6D8-C55E-436D-8957-711138C6348B}" type="sibTrans" cxnId="{9159FDC5-6A56-4C51-B3D5-C74576FC765C}">
      <dgm:prSet/>
      <dgm:spPr/>
      <dgm:t>
        <a:bodyPr/>
        <a:lstStyle/>
        <a:p>
          <a:endParaRPr lang="en-BE"/>
        </a:p>
      </dgm:t>
    </dgm:pt>
    <dgm:pt modelId="{9D994CAC-105C-4C30-879B-1200882D8FA0}">
      <dgm:prSet custT="1"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pPr marL="177800" indent="0">
            <a:buFont typeface="Wingdings" panose="05000000000000000000" pitchFamily="2" charset="2"/>
            <a:buNone/>
          </a:pPr>
          <a:r>
            <a:rPr lang="en-US" sz="1800" b="0" i="0" u="none">
              <a:latin typeface="Candara" panose="020E0502030303020204" pitchFamily="34" charset="0"/>
            </a:rPr>
            <a:t>avec un </a:t>
          </a:r>
          <a:r>
            <a:rPr lang="en-US" sz="1800" b="0" i="0" u="none" err="1">
              <a:latin typeface="Candara" panose="020E0502030303020204" pitchFamily="34" charset="0"/>
            </a:rPr>
            <a:t>partim</a:t>
          </a:r>
          <a:r>
            <a:rPr lang="en-US" sz="1800" b="0" i="0" u="none">
              <a:latin typeface="Candara" panose="020E0502030303020204" pitchFamily="34" charset="0"/>
            </a:rPr>
            <a:t> </a:t>
          </a:r>
          <a:r>
            <a:rPr lang="en-US" sz="1800" b="0" i="0" u="none" err="1">
              <a:latin typeface="Candara" panose="020E0502030303020204" pitchFamily="34" charset="0"/>
            </a:rPr>
            <a:t>commun</a:t>
          </a:r>
          <a:r>
            <a:rPr lang="en-US" sz="1800" b="0" i="0" u="none">
              <a:latin typeface="Candara" panose="020E0502030303020204" pitchFamily="34" charset="0"/>
            </a:rPr>
            <a:t> </a:t>
          </a:r>
          <a:r>
            <a:rPr lang="fr-BE" sz="1800" b="0" i="0" u="none" noProof="0">
              <a:latin typeface="Candara" panose="020E0502030303020204" pitchFamily="34" charset="0"/>
            </a:rPr>
            <a:t>« </a:t>
          </a:r>
          <a:r>
            <a:rPr lang="en-US" sz="1800" b="0" i="0" u="none">
              <a:latin typeface="Candara" panose="020E0502030303020204" pitchFamily="34" charset="0"/>
            </a:rPr>
            <a:t>Sustainable Business Models: a Serious Game</a:t>
          </a:r>
          <a:r>
            <a:rPr lang="fr-BE" sz="1800" b="0" i="0" u="none" noProof="0">
              <a:latin typeface="Candara" panose="020E0502030303020204" pitchFamily="34" charset="0"/>
            </a:rPr>
            <a:t> »</a:t>
          </a:r>
          <a:endParaRPr lang="fr-BE" sz="1800" b="1" noProof="0">
            <a:solidFill>
              <a:srgbClr val="00707F"/>
            </a:solidFill>
            <a:latin typeface="Candara" panose="020E0502030303020204" pitchFamily="34" charset="0"/>
          </a:endParaRPr>
        </a:p>
      </dgm:t>
    </dgm:pt>
    <dgm:pt modelId="{E77AE77F-65E0-4BA1-875E-05C878C9F6ED}" type="parTrans" cxnId="{5E3568E3-9323-41FD-9F10-2E969DB6B157}">
      <dgm:prSet/>
      <dgm:spPr/>
      <dgm:t>
        <a:bodyPr/>
        <a:lstStyle/>
        <a:p>
          <a:endParaRPr lang="en-BE"/>
        </a:p>
      </dgm:t>
    </dgm:pt>
    <dgm:pt modelId="{082B34C3-FBA9-4C2C-8CA8-5BE74C4B3A10}" type="sibTrans" cxnId="{5E3568E3-9323-41FD-9F10-2E969DB6B157}">
      <dgm:prSet/>
      <dgm:spPr/>
      <dgm:t>
        <a:bodyPr/>
        <a:lstStyle/>
        <a:p>
          <a:endParaRPr lang="en-BE"/>
        </a:p>
      </dgm:t>
    </dgm:pt>
    <dgm:pt modelId="{AAACBD6F-9387-4272-AA83-031140AF5356}">
      <dgm:prSet custT="1"/>
      <dgm:spPr>
        <a:solidFill>
          <a:prstClr val="white">
            <a:lumMod val="85000"/>
          </a:prstClr>
        </a:solidFill>
        <a:ln w="25400" cap="flat" cmpd="sng" algn="ctr">
          <a:solidFill>
            <a:prstClr val="white">
              <a:lumMod val="50000"/>
            </a:prstClr>
          </a:solidFill>
          <a:prstDash val="solid"/>
        </a:ln>
        <a:effectLst/>
      </dgm:spPr>
      <dgm:t>
        <a:bodyPr spcFirstLastPara="0" vert="horz" wrap="square" lIns="12700" tIns="12700" rIns="12700" bIns="12700" numCol="1" spcCol="1270" anchor="ctr" anchorCtr="0"/>
        <a:lstStyle/>
        <a:p>
          <a:pPr marL="0" indent="0">
            <a:spcAft>
              <a:spcPts val="0"/>
            </a:spcAft>
            <a:buFont typeface="Wingdings" panose="05000000000000000000" pitchFamily="2" charset="2"/>
            <a:buNone/>
          </a:pPr>
          <a:r>
            <a:rPr lang="fr-BE" sz="2000" b="1" noProof="0" dirty="0">
              <a:solidFill>
                <a:schemeClr val="tx1">
                  <a:lumMod val="65000"/>
                  <a:lumOff val="35000"/>
                </a:schemeClr>
              </a:solidFill>
            </a:rPr>
            <a:t>MSE</a:t>
          </a:r>
        </a:p>
      </dgm:t>
    </dgm:pt>
    <dgm:pt modelId="{4654C53F-6CE4-4C48-AA7C-19E868C51936}" type="parTrans" cxnId="{C8BECBDF-8901-453E-8727-16E877020E2D}">
      <dgm:prSet/>
      <dgm:spPr/>
      <dgm:t>
        <a:bodyPr/>
        <a:lstStyle/>
        <a:p>
          <a:endParaRPr lang="en-BE"/>
        </a:p>
      </dgm:t>
    </dgm:pt>
    <dgm:pt modelId="{FD7826C1-9031-4E78-BD49-3BE4D5D943E3}" type="sibTrans" cxnId="{C8BECBDF-8901-453E-8727-16E877020E2D}">
      <dgm:prSet/>
      <dgm:spPr/>
      <dgm:t>
        <a:bodyPr/>
        <a:lstStyle/>
        <a:p>
          <a:endParaRPr lang="en-BE"/>
        </a:p>
      </dgm:t>
    </dgm:pt>
    <dgm:pt modelId="{7A577AE2-BB2A-4F8C-AC55-FFE2570390C3}">
      <dgm:prSet custT="1"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pPr marL="177800" indent="0">
            <a:buFont typeface="Wingdings" panose="05000000000000000000" pitchFamily="2" charset="2"/>
            <a:buNone/>
          </a:pPr>
          <a:r>
            <a:rPr lang="fr-BE" sz="2000" b="1" noProof="0">
              <a:solidFill>
                <a:srgbClr val="7030A0"/>
              </a:solidFill>
            </a:rPr>
            <a:t>Energy </a:t>
          </a:r>
          <a:r>
            <a:rPr lang="fr-BE" sz="2000" b="1" noProof="0" err="1">
              <a:solidFill>
                <a:srgbClr val="7030A0"/>
              </a:solidFill>
            </a:rPr>
            <a:t>Economics</a:t>
          </a:r>
          <a:r>
            <a:rPr lang="fr-BE" sz="2000" b="1" noProof="0">
              <a:solidFill>
                <a:srgbClr val="7030A0"/>
              </a:solidFill>
            </a:rPr>
            <a:t> </a:t>
          </a:r>
          <a:r>
            <a:rPr lang="fr-BE" sz="2000" b="0" noProof="0">
              <a:solidFill>
                <a:schemeClr val="tx1"/>
              </a:solidFill>
            </a:rPr>
            <a:t>(5 ECTS)</a:t>
          </a:r>
        </a:p>
      </dgm:t>
    </dgm:pt>
    <dgm:pt modelId="{533AEC48-1863-4971-B44D-B0492A12D17B}" type="parTrans" cxnId="{FB45CA0C-FADF-44CA-AB53-FDC904CB16A8}">
      <dgm:prSet/>
      <dgm:spPr/>
      <dgm:t>
        <a:bodyPr/>
        <a:lstStyle/>
        <a:p>
          <a:endParaRPr lang="en-BE"/>
        </a:p>
      </dgm:t>
    </dgm:pt>
    <dgm:pt modelId="{FB2D5B62-3431-4688-A5B0-5AC7EA602C56}" type="sibTrans" cxnId="{FB45CA0C-FADF-44CA-AB53-FDC904CB16A8}">
      <dgm:prSet/>
      <dgm:spPr/>
      <dgm:t>
        <a:bodyPr/>
        <a:lstStyle/>
        <a:p>
          <a:endParaRPr lang="en-BE"/>
        </a:p>
      </dgm:t>
    </dgm:pt>
    <dgm:pt modelId="{576DC8C5-181B-4CE8-8EEE-0D5AF5B7A9E0}" type="pres">
      <dgm:prSet presAssocID="{001A4570-CECD-48D4-9F9F-166D474AB141}" presName="linearFlow" presStyleCnt="0">
        <dgm:presLayoutVars>
          <dgm:dir/>
          <dgm:animLvl val="lvl"/>
          <dgm:resizeHandles val="exact"/>
        </dgm:presLayoutVars>
      </dgm:prSet>
      <dgm:spPr/>
    </dgm:pt>
    <dgm:pt modelId="{9E137CFC-6B58-4367-AFB6-644806F348BE}" type="pres">
      <dgm:prSet presAssocID="{A33030A2-C1FE-454E-875E-E60BFB4D6D8F}" presName="composite" presStyleCnt="0"/>
      <dgm:spPr/>
    </dgm:pt>
    <dgm:pt modelId="{F1C37DF3-89A5-46EE-9B9E-8F81052B11F3}" type="pres">
      <dgm:prSet presAssocID="{A33030A2-C1FE-454E-875E-E60BFB4D6D8F}" presName="parentText" presStyleLbl="alignNode1" presStyleIdx="0" presStyleCnt="2" custScaleX="102871" custScaleY="129734" custLinFactNeighborY="-3083">
        <dgm:presLayoutVars>
          <dgm:chMax val="1"/>
          <dgm:bulletEnabled val="1"/>
        </dgm:presLayoutVars>
      </dgm:prSet>
      <dgm:spPr>
        <a:xfrm rot="5400000">
          <a:off x="-296658" y="299379"/>
          <a:ext cx="1977724" cy="1384406"/>
        </a:xfrm>
        <a:prstGeom prst="chevron">
          <a:avLst/>
        </a:prstGeom>
      </dgm:spPr>
    </dgm:pt>
    <dgm:pt modelId="{59590868-C74F-4DB2-902C-5C4071E44A15}" type="pres">
      <dgm:prSet presAssocID="{A33030A2-C1FE-454E-875E-E60BFB4D6D8F}" presName="descendantText" presStyleLbl="alignAcc1" presStyleIdx="0" presStyleCnt="2" custScaleY="146403">
        <dgm:presLayoutVars>
          <dgm:bulletEnabled val="1"/>
        </dgm:presLayoutVars>
      </dgm:prSet>
      <dgm:spPr/>
    </dgm:pt>
    <dgm:pt modelId="{8AA02592-9685-4B70-B370-1ACE3A800B0D}" type="pres">
      <dgm:prSet presAssocID="{EEE93618-56AC-4201-BDB9-534E6ADFE00D}" presName="sp" presStyleCnt="0"/>
      <dgm:spPr/>
    </dgm:pt>
    <dgm:pt modelId="{BA606E35-8286-4FF6-B694-D2120FD3C2A8}" type="pres">
      <dgm:prSet presAssocID="{AAACBD6F-9387-4272-AA83-031140AF5356}" presName="composite" presStyleCnt="0"/>
      <dgm:spPr/>
    </dgm:pt>
    <dgm:pt modelId="{370EA244-6910-44CE-8C0A-25466C4B5CDE}" type="pres">
      <dgm:prSet presAssocID="{AAACBD6F-9387-4272-AA83-031140AF5356}" presName="parentText" presStyleLbl="alignNode1" presStyleIdx="1" presStyleCnt="2">
        <dgm:presLayoutVars>
          <dgm:chMax val="1"/>
          <dgm:bulletEnabled val="1"/>
        </dgm:presLayoutVars>
      </dgm:prSet>
      <dgm:spPr>
        <a:xfrm rot="5400000">
          <a:off x="-296658" y="1988621"/>
          <a:ext cx="1977724" cy="1384406"/>
        </a:xfrm>
        <a:prstGeom prst="chevron">
          <a:avLst/>
        </a:prstGeom>
      </dgm:spPr>
    </dgm:pt>
    <dgm:pt modelId="{FF864830-F510-4660-8776-2675F5AF1485}" type="pres">
      <dgm:prSet presAssocID="{AAACBD6F-9387-4272-AA83-031140AF5356}" presName="descendantText" presStyleLbl="alignAcc1" presStyleIdx="1" presStyleCnt="2">
        <dgm:presLayoutVars>
          <dgm:bulletEnabled val="1"/>
        </dgm:presLayoutVars>
      </dgm:prSet>
      <dgm:spPr/>
    </dgm:pt>
  </dgm:ptLst>
  <dgm:cxnLst>
    <dgm:cxn modelId="{FB45CA0C-FADF-44CA-AB53-FDC904CB16A8}" srcId="{AAACBD6F-9387-4272-AA83-031140AF5356}" destId="{7A577AE2-BB2A-4F8C-AC55-FFE2570390C3}" srcOrd="0" destOrd="0" parTransId="{533AEC48-1863-4971-B44D-B0492A12D17B}" sibTransId="{FB2D5B62-3431-4688-A5B0-5AC7EA602C56}"/>
    <dgm:cxn modelId="{F0B51520-D110-410F-A432-BFD512A218F8}" type="presOf" srcId="{32B36DEC-EDF0-4DD8-A574-884937D13651}" destId="{59590868-C74F-4DB2-902C-5C4071E44A15}" srcOrd="0" destOrd="1" presId="urn:microsoft.com/office/officeart/2005/8/layout/chevron2"/>
    <dgm:cxn modelId="{49F2AF23-CCDB-459C-ACC3-79F40A8BB043}" srcId="{0C7AEE42-9DC7-412F-8CEE-1E2762FD4BC2}" destId="{4D55701A-7EC9-476E-8268-E8D5B78CA248}" srcOrd="1" destOrd="0" parTransId="{6C1045C2-F27B-43B6-8483-40D574D31E47}" sibTransId="{3AFF149A-A4DC-4FC6-A28C-BE5FDD25BEAD}"/>
    <dgm:cxn modelId="{40FBBD2B-A5ED-4C23-AF33-128B961BD80C}" type="presOf" srcId="{AAACBD6F-9387-4272-AA83-031140AF5356}" destId="{370EA244-6910-44CE-8C0A-25466C4B5CDE}" srcOrd="0" destOrd="0" presId="urn:microsoft.com/office/officeart/2005/8/layout/chevron2"/>
    <dgm:cxn modelId="{1650BF55-21A2-481B-B390-8F55ED00058E}" srcId="{001A4570-CECD-48D4-9F9F-166D474AB141}" destId="{A33030A2-C1FE-454E-875E-E60BFB4D6D8F}" srcOrd="0" destOrd="0" parTransId="{6D0632BE-462F-4459-A4FA-AE06BFFF93A3}" sibTransId="{EEE93618-56AC-4201-BDB9-534E6ADFE00D}"/>
    <dgm:cxn modelId="{4C80E85C-ED0E-4E5B-8B6D-3687FBF2B63A}" srcId="{0C7AEE42-9DC7-412F-8CEE-1E2762FD4BC2}" destId="{32B36DEC-EDF0-4DD8-A574-884937D13651}" srcOrd="0" destOrd="0" parTransId="{6A816AC7-DA33-438A-9DCC-BFBC658965EC}" sibTransId="{D4BE6C6C-9CE8-422B-863D-727A821E26DA}"/>
    <dgm:cxn modelId="{00201F74-A9B9-49B5-A551-23C0453E36C0}" type="presOf" srcId="{001A4570-CECD-48D4-9F9F-166D474AB141}" destId="{576DC8C5-181B-4CE8-8EEE-0D5AF5B7A9E0}" srcOrd="0" destOrd="0" presId="urn:microsoft.com/office/officeart/2005/8/layout/chevron2"/>
    <dgm:cxn modelId="{336FD79C-CDF4-4B17-8124-A627E61AB55C}" type="presOf" srcId="{929ABFDC-856B-4DB4-8BDB-D3E690A4B31E}" destId="{59590868-C74F-4DB2-902C-5C4071E44A15}" srcOrd="0" destOrd="3" presId="urn:microsoft.com/office/officeart/2005/8/layout/chevron2"/>
    <dgm:cxn modelId="{3713CFBB-051C-4C95-B3AB-E43E0D398FC3}" type="presOf" srcId="{0C7AEE42-9DC7-412F-8CEE-1E2762FD4BC2}" destId="{59590868-C74F-4DB2-902C-5C4071E44A15}" srcOrd="0" destOrd="0" presId="urn:microsoft.com/office/officeart/2005/8/layout/chevron2"/>
    <dgm:cxn modelId="{0E8B21C1-9288-43B6-B6DC-A7B49E2C9F40}" srcId="{0C7AEE42-9DC7-412F-8CEE-1E2762FD4BC2}" destId="{929ABFDC-856B-4DB4-8BDB-D3E690A4B31E}" srcOrd="2" destOrd="0" parTransId="{1FD68197-1009-404E-BB02-128109029FDD}" sibTransId="{EE315487-8F5A-41F3-ACD2-51C8AB9E343A}"/>
    <dgm:cxn modelId="{87982EC2-1E87-45CB-8A38-EF8D097BA785}" type="presOf" srcId="{4D55701A-7EC9-476E-8268-E8D5B78CA248}" destId="{59590868-C74F-4DB2-902C-5C4071E44A15}" srcOrd="0" destOrd="2" presId="urn:microsoft.com/office/officeart/2005/8/layout/chevron2"/>
    <dgm:cxn modelId="{9159FDC5-6A56-4C51-B3D5-C74576FC765C}" srcId="{A33030A2-C1FE-454E-875E-E60BFB4D6D8F}" destId="{0C7AEE42-9DC7-412F-8CEE-1E2762FD4BC2}" srcOrd="0" destOrd="0" parTransId="{F1782477-22D9-4B39-A409-9E0877BB294D}" sibTransId="{3617E6D8-C55E-436D-8957-711138C6348B}"/>
    <dgm:cxn modelId="{083375CD-7A85-48C9-B541-079900D956BD}" type="presOf" srcId="{9D994CAC-105C-4C30-879B-1200882D8FA0}" destId="{59590868-C74F-4DB2-902C-5C4071E44A15}" srcOrd="0" destOrd="4" presId="urn:microsoft.com/office/officeart/2005/8/layout/chevron2"/>
    <dgm:cxn modelId="{6A8ECDD6-4D7E-4CDF-AC41-8D6EC9B6F494}" type="presOf" srcId="{A33030A2-C1FE-454E-875E-E60BFB4D6D8F}" destId="{F1C37DF3-89A5-46EE-9B9E-8F81052B11F3}" srcOrd="0" destOrd="0" presId="urn:microsoft.com/office/officeart/2005/8/layout/chevron2"/>
    <dgm:cxn modelId="{85A064DD-45F9-446A-AEF4-A0AFA6188444}" type="presOf" srcId="{7A577AE2-BB2A-4F8C-AC55-FFE2570390C3}" destId="{FF864830-F510-4660-8776-2675F5AF1485}" srcOrd="0" destOrd="0" presId="urn:microsoft.com/office/officeart/2005/8/layout/chevron2"/>
    <dgm:cxn modelId="{C8BECBDF-8901-453E-8727-16E877020E2D}" srcId="{001A4570-CECD-48D4-9F9F-166D474AB141}" destId="{AAACBD6F-9387-4272-AA83-031140AF5356}" srcOrd="1" destOrd="0" parTransId="{4654C53F-6CE4-4C48-AA7C-19E868C51936}" sibTransId="{FD7826C1-9031-4E78-BD49-3BE4D5D943E3}"/>
    <dgm:cxn modelId="{5E3568E3-9323-41FD-9F10-2E969DB6B157}" srcId="{A33030A2-C1FE-454E-875E-E60BFB4D6D8F}" destId="{9D994CAC-105C-4C30-879B-1200882D8FA0}" srcOrd="1" destOrd="0" parTransId="{E77AE77F-65E0-4BA1-875E-05C878C9F6ED}" sibTransId="{082B34C3-FBA9-4C2C-8CA8-5BE74C4B3A10}"/>
    <dgm:cxn modelId="{D45EFFCB-43C5-43ED-9BF9-E08CACA58078}" type="presParOf" srcId="{576DC8C5-181B-4CE8-8EEE-0D5AF5B7A9E0}" destId="{9E137CFC-6B58-4367-AFB6-644806F348BE}" srcOrd="0" destOrd="0" presId="urn:microsoft.com/office/officeart/2005/8/layout/chevron2"/>
    <dgm:cxn modelId="{58226D5B-D129-45CC-871C-B9AF9249A578}" type="presParOf" srcId="{9E137CFC-6B58-4367-AFB6-644806F348BE}" destId="{F1C37DF3-89A5-46EE-9B9E-8F81052B11F3}" srcOrd="0" destOrd="0" presId="urn:microsoft.com/office/officeart/2005/8/layout/chevron2"/>
    <dgm:cxn modelId="{CD07D22A-23DA-47AF-B1D4-7AC702708D24}" type="presParOf" srcId="{9E137CFC-6B58-4367-AFB6-644806F348BE}" destId="{59590868-C74F-4DB2-902C-5C4071E44A15}" srcOrd="1" destOrd="0" presId="urn:microsoft.com/office/officeart/2005/8/layout/chevron2"/>
    <dgm:cxn modelId="{A8271093-1957-4497-95CD-E7956B9646B0}" type="presParOf" srcId="{576DC8C5-181B-4CE8-8EEE-0D5AF5B7A9E0}" destId="{8AA02592-9685-4B70-B370-1ACE3A800B0D}" srcOrd="1" destOrd="0" presId="urn:microsoft.com/office/officeart/2005/8/layout/chevron2"/>
    <dgm:cxn modelId="{76A66398-D4DA-493D-97F2-0A5773027D40}" type="presParOf" srcId="{576DC8C5-181B-4CE8-8EEE-0D5AF5B7A9E0}" destId="{BA606E35-8286-4FF6-B694-D2120FD3C2A8}" srcOrd="2" destOrd="0" presId="urn:microsoft.com/office/officeart/2005/8/layout/chevron2"/>
    <dgm:cxn modelId="{E5535968-6E39-419E-B8A5-DABB5EA55CC2}" type="presParOf" srcId="{BA606E35-8286-4FF6-B694-D2120FD3C2A8}" destId="{370EA244-6910-44CE-8C0A-25466C4B5CDE}" srcOrd="0" destOrd="0" presId="urn:microsoft.com/office/officeart/2005/8/layout/chevron2"/>
    <dgm:cxn modelId="{74A3838A-A355-4984-9C49-AC495C637941}" type="presParOf" srcId="{BA606E35-8286-4FF6-B694-D2120FD3C2A8}" destId="{FF864830-F510-4660-8776-2675F5AF1485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001A4570-CECD-48D4-9F9F-166D474AB141}" type="doc">
      <dgm:prSet loTypeId="urn:microsoft.com/office/officeart/2005/8/layout/chevron2" loCatId="process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BE"/>
        </a:p>
      </dgm:t>
    </dgm:pt>
    <dgm:pt modelId="{A33030A2-C1FE-454E-875E-E60BFB4D6D8F}">
      <dgm:prSet phldrT="[Text]" custT="1"/>
      <dgm:spPr>
        <a:solidFill>
          <a:prstClr val="white">
            <a:lumMod val="85000"/>
          </a:prstClr>
        </a:solidFill>
        <a:ln w="25400" cap="flat" cmpd="sng" algn="ctr">
          <a:solidFill>
            <a:prstClr val="white">
              <a:lumMod val="50000"/>
            </a:prstClr>
          </a:solidFill>
          <a:prstDash val="solid"/>
        </a:ln>
        <a:effectLst/>
      </dgm:spPr>
      <dgm:t>
        <a:bodyPr spcFirstLastPara="0" vert="horz" wrap="square" lIns="12700" tIns="12700" rIns="12700" bIns="12700" numCol="1" spcCol="1270" anchor="ctr" anchorCtr="0"/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u="none" kern="1200" dirty="0">
              <a:solidFill>
                <a:prstClr val="black">
                  <a:lumMod val="65000"/>
                  <a:lumOff val="35000"/>
                </a:prstClr>
              </a:solidFill>
              <a:latin typeface="Candara" panose="020E0502030303020204" pitchFamily="34" charset="0"/>
              <a:ea typeface="+mn-ea"/>
              <a:cs typeface="+mn-cs"/>
            </a:rPr>
            <a:t>MSG</a:t>
          </a:r>
          <a:endParaRPr lang="en-BE" sz="2000" b="1" u="none" kern="1200" dirty="0">
            <a:solidFill>
              <a:prstClr val="black">
                <a:lumMod val="65000"/>
                <a:lumOff val="35000"/>
              </a:prstClr>
            </a:solidFill>
            <a:latin typeface="Candara" panose="020E0502030303020204" pitchFamily="34" charset="0"/>
            <a:ea typeface="+mn-ea"/>
            <a:cs typeface="+mn-cs"/>
          </a:endParaRPr>
        </a:p>
      </dgm:t>
    </dgm:pt>
    <dgm:pt modelId="{6D0632BE-462F-4459-A4FA-AE06BFFF93A3}" type="parTrans" cxnId="{1650BF55-21A2-481B-B390-8F55ED00058E}">
      <dgm:prSet/>
      <dgm:spPr/>
      <dgm:t>
        <a:bodyPr/>
        <a:lstStyle/>
        <a:p>
          <a:endParaRPr lang="en-BE"/>
        </a:p>
      </dgm:t>
    </dgm:pt>
    <dgm:pt modelId="{EEE93618-56AC-4201-BDB9-534E6ADFE00D}" type="sibTrans" cxnId="{1650BF55-21A2-481B-B390-8F55ED00058E}">
      <dgm:prSet/>
      <dgm:spPr/>
      <dgm:t>
        <a:bodyPr/>
        <a:lstStyle/>
        <a:p>
          <a:endParaRPr lang="en-BE"/>
        </a:p>
      </dgm:t>
    </dgm:pt>
    <dgm:pt modelId="{CE9849F1-7683-4AE4-9B2A-40992438A040}">
      <dgm:prSet custT="1"/>
      <dgm:spPr>
        <a:solidFill>
          <a:prstClr val="white">
            <a:alpha val="90000"/>
            <a:hueOff val="0"/>
            <a:satOff val="0"/>
            <a:lumOff val="0"/>
            <a:alphaOff val="0"/>
          </a:prstClr>
        </a:solidFill>
        <a:ln w="25400" cap="flat" cmpd="sng" algn="ctr">
          <a:solidFill>
            <a:prstClr val="white">
              <a:lumMod val="50000"/>
            </a:prstClr>
          </a:solidFill>
          <a:prstDash val="solid"/>
        </a:ln>
        <a:effectLst/>
      </dgm:spPr>
      <dgm:t>
        <a:bodyPr spcFirstLastPara="0" vert="horz" wrap="square" lIns="142240" tIns="12700" rIns="12700" bIns="12700" numCol="1" spcCol="1270" anchor="ctr" anchorCtr="0"/>
        <a:lstStyle/>
        <a:p>
          <a:pPr marL="179388" lvl="1" indent="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lr>
              <a:prstClr val="black"/>
            </a:buClr>
            <a:buFont typeface="Wingdings" panose="05000000000000000000" pitchFamily="2" charset="2"/>
            <a:buNone/>
            <a:tabLst/>
          </a:pPr>
          <a:r>
            <a:rPr lang="en-US" sz="2000" b="1" kern="1200" dirty="0">
              <a:solidFill>
                <a:srgbClr val="7030A0"/>
              </a:solidFill>
              <a:latin typeface="Candara" panose="020E0502030303020204" pitchFamily="34" charset="0"/>
              <a:ea typeface="+mn-ea"/>
              <a:cs typeface="+mn-cs"/>
            </a:rPr>
            <a:t>Management Analytics </a:t>
          </a:r>
          <a:r>
            <a:rPr lang="en-US" sz="2000" b="0" kern="1200" dirty="0">
              <a:solidFill>
                <a:schemeClr val="tx1"/>
              </a:solidFill>
              <a:latin typeface="Candara" panose="020E0502030303020204" pitchFamily="34" charset="0"/>
              <a:ea typeface="+mn-ea"/>
              <a:cs typeface="+mn-cs"/>
            </a:rPr>
            <a:t>(5 ECTS)</a:t>
          </a:r>
        </a:p>
      </dgm:t>
    </dgm:pt>
    <dgm:pt modelId="{3FD6E1FB-2495-4BEC-BA9F-0323B5131C5A}" type="parTrans" cxnId="{D5E3344C-E6E1-49EB-92DA-B106E001F7A1}">
      <dgm:prSet/>
      <dgm:spPr/>
      <dgm:t>
        <a:bodyPr/>
        <a:lstStyle/>
        <a:p>
          <a:endParaRPr lang="en-BE"/>
        </a:p>
      </dgm:t>
    </dgm:pt>
    <dgm:pt modelId="{653DB0AD-9751-425D-BACE-BAC5522D6CB3}" type="sibTrans" cxnId="{D5E3344C-E6E1-49EB-92DA-B106E001F7A1}">
      <dgm:prSet/>
      <dgm:spPr/>
      <dgm:t>
        <a:bodyPr/>
        <a:lstStyle/>
        <a:p>
          <a:endParaRPr lang="en-BE"/>
        </a:p>
      </dgm:t>
    </dgm:pt>
    <dgm:pt modelId="{91B592FE-E334-49B8-818F-DBE8EFFE9B05}">
      <dgm:prSet phldrT="[Text]" custT="1"/>
      <dgm:spPr>
        <a:solidFill>
          <a:prstClr val="white">
            <a:alpha val="90000"/>
            <a:hueOff val="0"/>
            <a:satOff val="0"/>
            <a:lumOff val="0"/>
            <a:alphaOff val="0"/>
          </a:prstClr>
        </a:solidFill>
        <a:ln w="25400" cap="flat" cmpd="sng" algn="ctr">
          <a:solidFill>
            <a:prstClr val="white">
              <a:lumMod val="50000"/>
            </a:prstClr>
          </a:solidFill>
          <a:prstDash val="solid"/>
        </a:ln>
        <a:effectLst/>
      </dgm:spPr>
      <dgm:t>
        <a:bodyPr spcFirstLastPara="0" vert="horz" wrap="square" lIns="142240" tIns="12700" rIns="12700" bIns="12700" numCol="1" spcCol="1270" anchor="ctr" anchorCtr="0"/>
        <a:lstStyle/>
        <a:p>
          <a:pPr marL="179388" lvl="1" indent="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lr>
              <a:prstClr val="black"/>
            </a:buClr>
            <a:buFont typeface="Wingdings" panose="05000000000000000000" pitchFamily="2" charset="2"/>
            <a:buNone/>
            <a:tabLst/>
          </a:pPr>
          <a:r>
            <a:rPr lang="en-US" sz="2000" b="1" kern="1200">
              <a:solidFill>
                <a:srgbClr val="7030A0"/>
              </a:solidFill>
              <a:latin typeface="Candara" panose="020E0502030303020204" pitchFamily="34" charset="0"/>
              <a:ea typeface="+mn-ea"/>
              <a:cs typeface="+mn-cs"/>
            </a:rPr>
            <a:t>Quantitative Methods in Management </a:t>
          </a:r>
          <a:r>
            <a:rPr lang="en-US" sz="2000" b="0" kern="1200">
              <a:solidFill>
                <a:schemeClr val="tx1"/>
              </a:solidFill>
              <a:latin typeface="Candara" panose="020E0502030303020204" pitchFamily="34" charset="0"/>
              <a:ea typeface="+mn-ea"/>
              <a:cs typeface="+mn-cs"/>
            </a:rPr>
            <a:t>(5 ECTS)</a:t>
          </a:r>
          <a:endParaRPr lang="en-BE" sz="2000" b="0" kern="1200">
            <a:solidFill>
              <a:schemeClr val="tx1"/>
            </a:solidFill>
            <a:latin typeface="Candara" panose="020E0502030303020204" pitchFamily="34" charset="0"/>
            <a:ea typeface="+mn-ea"/>
            <a:cs typeface="+mn-cs"/>
          </a:endParaRPr>
        </a:p>
      </dgm:t>
    </dgm:pt>
    <dgm:pt modelId="{FE056A4F-188B-48BC-A2C5-7ADFDDEF35F2}" type="parTrans" cxnId="{88C5D434-61A6-44E0-B248-4E83647B2056}">
      <dgm:prSet/>
      <dgm:spPr/>
      <dgm:t>
        <a:bodyPr/>
        <a:lstStyle/>
        <a:p>
          <a:endParaRPr lang="en-BE"/>
        </a:p>
      </dgm:t>
    </dgm:pt>
    <dgm:pt modelId="{8A44CD7A-8949-4111-B04C-E4EA328B796C}" type="sibTrans" cxnId="{88C5D434-61A6-44E0-B248-4E83647B2056}">
      <dgm:prSet/>
      <dgm:spPr/>
      <dgm:t>
        <a:bodyPr/>
        <a:lstStyle/>
        <a:p>
          <a:endParaRPr lang="en-BE"/>
        </a:p>
      </dgm:t>
    </dgm:pt>
    <dgm:pt modelId="{0C29FE93-8C7B-48B1-9050-027424A1939A}">
      <dgm:prSet phldrT="[Text]" custT="1"/>
      <dgm:spPr>
        <a:solidFill>
          <a:prstClr val="white">
            <a:lumMod val="85000"/>
          </a:prstClr>
        </a:solidFill>
        <a:ln w="25400" cap="flat" cmpd="sng" algn="ctr">
          <a:solidFill>
            <a:prstClr val="white">
              <a:lumMod val="50000"/>
            </a:prstClr>
          </a:solidFill>
          <a:prstDash val="solid"/>
        </a:ln>
        <a:effectLst/>
      </dgm:spPr>
      <dgm:t>
        <a:bodyPr spcFirstLastPara="0" vert="horz" wrap="square" lIns="12700" tIns="12700" rIns="12700" bIns="12700" numCol="1" spcCol="1270" anchor="ctr" anchorCtr="0"/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2000" b="1" u="none" kern="1200" noProof="0" dirty="0">
              <a:solidFill>
                <a:prstClr val="black">
                  <a:lumMod val="65000"/>
                  <a:lumOff val="35000"/>
                </a:prstClr>
              </a:solidFill>
              <a:latin typeface="Candara" panose="020E0502030303020204" pitchFamily="34" charset="0"/>
              <a:ea typeface="+mn-ea"/>
              <a:cs typeface="+mn-cs"/>
            </a:rPr>
            <a:t>MIG</a:t>
          </a:r>
        </a:p>
      </dgm:t>
    </dgm:pt>
    <dgm:pt modelId="{0BAB0718-D313-4051-82E0-429E5F2A1BF8}" type="sibTrans" cxnId="{12354A42-C702-4E86-BE7A-811202F69CAD}">
      <dgm:prSet/>
      <dgm:spPr/>
      <dgm:t>
        <a:bodyPr/>
        <a:lstStyle/>
        <a:p>
          <a:endParaRPr lang="en-BE"/>
        </a:p>
      </dgm:t>
    </dgm:pt>
    <dgm:pt modelId="{1E76AFCB-2FDA-421C-AE77-79709AC803E6}" type="parTrans" cxnId="{12354A42-C702-4E86-BE7A-811202F69CAD}">
      <dgm:prSet/>
      <dgm:spPr/>
      <dgm:t>
        <a:bodyPr/>
        <a:lstStyle/>
        <a:p>
          <a:endParaRPr lang="en-BE"/>
        </a:p>
      </dgm:t>
    </dgm:pt>
    <dgm:pt modelId="{DCFEF07E-710C-4987-B180-97571916F15F}">
      <dgm:prSet custT="1"/>
      <dgm:spPr>
        <a:solidFill>
          <a:prstClr val="white">
            <a:alpha val="90000"/>
            <a:hueOff val="0"/>
            <a:satOff val="0"/>
            <a:lumOff val="0"/>
            <a:alphaOff val="0"/>
          </a:prstClr>
        </a:solidFill>
        <a:ln w="25400" cap="flat" cmpd="sng" algn="ctr">
          <a:solidFill>
            <a:prstClr val="white">
              <a:lumMod val="50000"/>
            </a:prstClr>
          </a:solidFill>
          <a:prstDash val="solid"/>
        </a:ln>
        <a:effectLst/>
      </dgm:spPr>
      <dgm:t>
        <a:bodyPr spcFirstLastPara="0" vert="horz" wrap="square" lIns="142240" tIns="12700" rIns="12700" bIns="12700" numCol="1" spcCol="1270" anchor="ctr" anchorCtr="0"/>
        <a:lstStyle/>
        <a:p>
          <a:pPr marL="179388" lvl="1" indent="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lr>
              <a:prstClr val="black"/>
            </a:buClr>
            <a:buFont typeface="Wingdings" panose="05000000000000000000" pitchFamily="2" charset="2"/>
            <a:buNone/>
            <a:tabLst/>
          </a:pPr>
          <a:r>
            <a:rPr lang="en-US" sz="2000" b="1" kern="1200" dirty="0">
              <a:solidFill>
                <a:srgbClr val="7030A0"/>
              </a:solidFill>
              <a:latin typeface="Candara" panose="020E0502030303020204" pitchFamily="34" charset="0"/>
              <a:ea typeface="+mn-ea"/>
              <a:cs typeface="+mn-cs"/>
            </a:rPr>
            <a:t>Business Analytics </a:t>
          </a:r>
          <a:r>
            <a:rPr lang="en-US" sz="2000" b="0" kern="1200" dirty="0">
              <a:solidFill>
                <a:prstClr val="black"/>
              </a:solidFill>
              <a:latin typeface="Candara" panose="020E0502030303020204" pitchFamily="34" charset="0"/>
              <a:ea typeface="+mn-ea"/>
              <a:cs typeface="+mn-cs"/>
            </a:rPr>
            <a:t>(5 ECTS)</a:t>
          </a:r>
          <a:endParaRPr lang="fr-FR" sz="2000" b="0" kern="1200" dirty="0">
            <a:solidFill>
              <a:prstClr val="black"/>
            </a:solidFill>
            <a:latin typeface="Candara" panose="020E0502030303020204" pitchFamily="34" charset="0"/>
            <a:ea typeface="+mn-ea"/>
            <a:cs typeface="+mn-cs"/>
          </a:endParaRPr>
        </a:p>
      </dgm:t>
    </dgm:pt>
    <dgm:pt modelId="{A33304A8-4AC0-482C-BE8D-1B2588541F71}" type="sibTrans" cxnId="{4F4D09D6-2B61-47D6-BFED-0582DA38D989}">
      <dgm:prSet/>
      <dgm:spPr/>
      <dgm:t>
        <a:bodyPr/>
        <a:lstStyle/>
        <a:p>
          <a:endParaRPr lang="en-BE"/>
        </a:p>
      </dgm:t>
    </dgm:pt>
    <dgm:pt modelId="{F6E50CA7-E3D8-4E93-B4BB-96B657C3D013}" type="parTrans" cxnId="{4F4D09D6-2B61-47D6-BFED-0582DA38D989}">
      <dgm:prSet/>
      <dgm:spPr/>
      <dgm:t>
        <a:bodyPr/>
        <a:lstStyle/>
        <a:p>
          <a:endParaRPr lang="en-BE"/>
        </a:p>
      </dgm:t>
    </dgm:pt>
    <dgm:pt modelId="{02509687-C2C1-4833-8ADC-4B45AAFBE1B5}">
      <dgm:prSet custT="1"/>
      <dgm:spPr>
        <a:solidFill>
          <a:prstClr val="white">
            <a:alpha val="90000"/>
            <a:hueOff val="0"/>
            <a:satOff val="0"/>
            <a:lumOff val="0"/>
            <a:alphaOff val="0"/>
          </a:prstClr>
        </a:solidFill>
        <a:ln w="25400" cap="flat" cmpd="sng" algn="ctr">
          <a:solidFill>
            <a:prstClr val="white">
              <a:lumMod val="50000"/>
            </a:prstClr>
          </a:solidFill>
          <a:prstDash val="solid"/>
        </a:ln>
        <a:effectLst/>
      </dgm:spPr>
      <dgm:t>
        <a:bodyPr spcFirstLastPara="0" vert="horz" wrap="square" lIns="142240" tIns="12700" rIns="12700" bIns="12700" numCol="1" spcCol="1270" anchor="ctr" anchorCtr="0"/>
        <a:lstStyle/>
        <a:p>
          <a:pPr marL="179388" lvl="1" indent="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lr>
              <a:prstClr val="black"/>
            </a:buClr>
            <a:buFont typeface="Wingdings" panose="05000000000000000000" pitchFamily="2" charset="2"/>
            <a:buNone/>
            <a:tabLst/>
          </a:pPr>
          <a:r>
            <a:rPr lang="en-US" sz="2000" b="1" kern="1200" dirty="0">
              <a:solidFill>
                <a:srgbClr val="7030A0"/>
              </a:solidFill>
              <a:latin typeface="Candara" panose="020E0502030303020204" pitchFamily="34" charset="0"/>
              <a:ea typeface="+mn-ea"/>
              <a:cs typeface="+mn-cs"/>
            </a:rPr>
            <a:t>Models and Methods in Applied Statistics </a:t>
          </a:r>
          <a:r>
            <a:rPr lang="en-US" sz="2000" b="0" kern="1200" dirty="0">
              <a:solidFill>
                <a:schemeClr val="tx1"/>
              </a:solidFill>
              <a:latin typeface="Candara" panose="020E0502030303020204" pitchFamily="34" charset="0"/>
              <a:ea typeface="+mn-ea"/>
              <a:cs typeface="+mn-cs"/>
            </a:rPr>
            <a:t>(5 ECTS) </a:t>
          </a:r>
          <a:r>
            <a:rPr lang="en-US" sz="2000" b="0" kern="1200" dirty="0" err="1">
              <a:solidFill>
                <a:schemeClr val="tx1"/>
              </a:solidFill>
              <a:latin typeface="Candara" panose="020E0502030303020204" pitchFamily="34" charset="0"/>
              <a:ea typeface="+mn-ea"/>
              <a:cs typeface="+mn-cs"/>
            </a:rPr>
            <a:t>cours</a:t>
          </a:r>
          <a:r>
            <a:rPr lang="en-US" sz="2000" b="0" kern="1200" dirty="0">
              <a:solidFill>
                <a:schemeClr val="tx1"/>
              </a:solidFill>
              <a:latin typeface="Candara" panose="020E0502030303020204" pitchFamily="34" charset="0"/>
              <a:ea typeface="+mn-ea"/>
              <a:cs typeface="+mn-cs"/>
            </a:rPr>
            <a:t> en option</a:t>
          </a:r>
        </a:p>
      </dgm:t>
    </dgm:pt>
    <dgm:pt modelId="{8DD9A91F-8A4A-42BA-BFA7-0019212E2F43}" type="parTrans" cxnId="{D82E4F3B-8070-44BB-B6C3-BE4E7D3C7660}">
      <dgm:prSet/>
      <dgm:spPr/>
      <dgm:t>
        <a:bodyPr/>
        <a:lstStyle/>
        <a:p>
          <a:endParaRPr lang="en-BE"/>
        </a:p>
      </dgm:t>
    </dgm:pt>
    <dgm:pt modelId="{28840939-1957-456C-BE0B-FAAE9E2F2E2B}" type="sibTrans" cxnId="{D82E4F3B-8070-44BB-B6C3-BE4E7D3C7660}">
      <dgm:prSet/>
      <dgm:spPr/>
      <dgm:t>
        <a:bodyPr/>
        <a:lstStyle/>
        <a:p>
          <a:endParaRPr lang="en-BE"/>
        </a:p>
      </dgm:t>
    </dgm:pt>
    <dgm:pt modelId="{8055D2BD-6F9A-4758-B671-FE30851F9025}">
      <dgm:prSet custT="1"/>
      <dgm:spPr>
        <a:solidFill>
          <a:prstClr val="white">
            <a:alpha val="90000"/>
            <a:hueOff val="0"/>
            <a:satOff val="0"/>
            <a:lumOff val="0"/>
            <a:alphaOff val="0"/>
          </a:prstClr>
        </a:solidFill>
        <a:ln w="25400" cap="flat" cmpd="sng" algn="ctr">
          <a:solidFill>
            <a:prstClr val="white">
              <a:lumMod val="50000"/>
            </a:prstClr>
          </a:solidFill>
          <a:prstDash val="solid"/>
        </a:ln>
        <a:effectLst/>
      </dgm:spPr>
      <dgm:t>
        <a:bodyPr spcFirstLastPara="0" vert="horz" wrap="square" lIns="142240" tIns="12700" rIns="12700" bIns="12700" numCol="1" spcCol="1270" anchor="ctr" anchorCtr="0"/>
        <a:lstStyle/>
        <a:p>
          <a:pPr marL="179388" lvl="1" indent="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lr>
              <a:prstClr val="black"/>
            </a:buClr>
            <a:buFont typeface="Wingdings" panose="05000000000000000000" pitchFamily="2" charset="2"/>
            <a:buNone/>
            <a:tabLst/>
          </a:pPr>
          <a:r>
            <a:rPr lang="en-US" sz="2000" b="1" kern="1200">
              <a:solidFill>
                <a:srgbClr val="7030A0"/>
              </a:solidFill>
              <a:latin typeface="Candara" panose="020E0502030303020204" pitchFamily="34" charset="0"/>
              <a:ea typeface="+mn-ea"/>
              <a:cs typeface="+mn-cs"/>
            </a:rPr>
            <a:t>Forecasting and Microsimulation </a:t>
          </a:r>
          <a:r>
            <a:rPr lang="en-US" sz="2000" b="0" kern="1200">
              <a:solidFill>
                <a:schemeClr val="tx1"/>
              </a:solidFill>
              <a:latin typeface="Candara" panose="020E0502030303020204" pitchFamily="34" charset="0"/>
              <a:ea typeface="+mn-ea"/>
              <a:cs typeface="+mn-cs"/>
            </a:rPr>
            <a:t>(5 ECTS) </a:t>
          </a:r>
          <a:r>
            <a:rPr lang="en-US" sz="2000" b="0" kern="1200" err="1">
              <a:solidFill>
                <a:schemeClr val="tx1"/>
              </a:solidFill>
              <a:latin typeface="Candara" panose="020E0502030303020204" pitchFamily="34" charset="0"/>
              <a:ea typeface="+mn-ea"/>
              <a:cs typeface="+mn-cs"/>
            </a:rPr>
            <a:t>cours</a:t>
          </a:r>
          <a:r>
            <a:rPr lang="en-US" sz="2000" b="0" kern="1200">
              <a:solidFill>
                <a:schemeClr val="tx1"/>
              </a:solidFill>
              <a:latin typeface="Candara" panose="020E0502030303020204" pitchFamily="34" charset="0"/>
              <a:ea typeface="+mn-ea"/>
              <a:cs typeface="+mn-cs"/>
            </a:rPr>
            <a:t> en option</a:t>
          </a:r>
          <a:endParaRPr lang="fr-FR" sz="2000" b="0" kern="1200">
            <a:solidFill>
              <a:schemeClr val="tx1"/>
            </a:solidFill>
            <a:latin typeface="Candara" panose="020E0502030303020204" pitchFamily="34" charset="0"/>
            <a:ea typeface="+mn-ea"/>
            <a:cs typeface="+mn-cs"/>
          </a:endParaRPr>
        </a:p>
      </dgm:t>
    </dgm:pt>
    <dgm:pt modelId="{DE037BB9-9C79-4B67-9081-05AAA11956C9}" type="parTrans" cxnId="{2C984238-05AA-409A-87B9-B0E4EFA1254C}">
      <dgm:prSet/>
      <dgm:spPr/>
      <dgm:t>
        <a:bodyPr/>
        <a:lstStyle/>
        <a:p>
          <a:endParaRPr lang="en-BE"/>
        </a:p>
      </dgm:t>
    </dgm:pt>
    <dgm:pt modelId="{5E2A62CB-85CE-4BCC-874D-9C8409B10DD7}" type="sibTrans" cxnId="{2C984238-05AA-409A-87B9-B0E4EFA1254C}">
      <dgm:prSet/>
      <dgm:spPr/>
      <dgm:t>
        <a:bodyPr/>
        <a:lstStyle/>
        <a:p>
          <a:endParaRPr lang="en-BE"/>
        </a:p>
      </dgm:t>
    </dgm:pt>
    <dgm:pt modelId="{576DC8C5-181B-4CE8-8EEE-0D5AF5B7A9E0}" type="pres">
      <dgm:prSet presAssocID="{001A4570-CECD-48D4-9F9F-166D474AB141}" presName="linearFlow" presStyleCnt="0">
        <dgm:presLayoutVars>
          <dgm:dir/>
          <dgm:animLvl val="lvl"/>
          <dgm:resizeHandles val="exact"/>
        </dgm:presLayoutVars>
      </dgm:prSet>
      <dgm:spPr/>
    </dgm:pt>
    <dgm:pt modelId="{9E137CFC-6B58-4367-AFB6-644806F348BE}" type="pres">
      <dgm:prSet presAssocID="{A33030A2-C1FE-454E-875E-E60BFB4D6D8F}" presName="composite" presStyleCnt="0"/>
      <dgm:spPr/>
    </dgm:pt>
    <dgm:pt modelId="{F1C37DF3-89A5-46EE-9B9E-8F81052B11F3}" type="pres">
      <dgm:prSet presAssocID="{A33030A2-C1FE-454E-875E-E60BFB4D6D8F}" presName="parentText" presStyleLbl="alignNode1" presStyleIdx="0" presStyleCnt="2">
        <dgm:presLayoutVars>
          <dgm:chMax val="1"/>
          <dgm:bulletEnabled val="1"/>
        </dgm:presLayoutVars>
      </dgm:prSet>
      <dgm:spPr>
        <a:xfrm rot="5400000">
          <a:off x="-344584" y="350008"/>
          <a:ext cx="2297228" cy="1608060"/>
        </a:xfrm>
        <a:prstGeom prst="chevron">
          <a:avLst/>
        </a:prstGeom>
      </dgm:spPr>
    </dgm:pt>
    <dgm:pt modelId="{59590868-C74F-4DB2-902C-5C4071E44A15}" type="pres">
      <dgm:prSet presAssocID="{A33030A2-C1FE-454E-875E-E60BFB4D6D8F}" presName="descendantText" presStyleLbl="alignAcc1" presStyleIdx="0" presStyleCnt="2" custLinFactNeighborX="201" custLinFactNeighborY="-3036">
        <dgm:presLayoutVars>
          <dgm:bulletEnabled val="1"/>
        </dgm:presLayoutVars>
      </dgm:prSet>
      <dgm:spPr>
        <a:xfrm rot="5400000">
          <a:off x="4218086" y="-2610026"/>
          <a:ext cx="1493983" cy="6714035"/>
        </a:xfrm>
        <a:prstGeom prst="round2SameRect">
          <a:avLst/>
        </a:prstGeom>
      </dgm:spPr>
    </dgm:pt>
    <dgm:pt modelId="{0CED2AAD-1032-4207-9EB4-81836C0BD463}" type="pres">
      <dgm:prSet presAssocID="{EEE93618-56AC-4201-BDB9-534E6ADFE00D}" presName="sp" presStyleCnt="0"/>
      <dgm:spPr/>
    </dgm:pt>
    <dgm:pt modelId="{71B9E6B1-C176-41D4-9D2C-5652C1581A8B}" type="pres">
      <dgm:prSet presAssocID="{0C29FE93-8C7B-48B1-9050-027424A1939A}" presName="composite" presStyleCnt="0"/>
      <dgm:spPr/>
    </dgm:pt>
    <dgm:pt modelId="{594C774F-5266-432E-8535-0DCF85A35D6A}" type="pres">
      <dgm:prSet presAssocID="{0C29FE93-8C7B-48B1-9050-027424A1939A}" presName="parentText" presStyleLbl="alignNode1" presStyleIdx="1" presStyleCnt="2">
        <dgm:presLayoutVars>
          <dgm:chMax val="1"/>
          <dgm:bulletEnabled val="1"/>
        </dgm:presLayoutVars>
      </dgm:prSet>
      <dgm:spPr>
        <a:xfrm rot="5400000">
          <a:off x="-344584" y="2362411"/>
          <a:ext cx="2297228" cy="1608060"/>
        </a:xfrm>
        <a:prstGeom prst="chevron">
          <a:avLst/>
        </a:prstGeom>
      </dgm:spPr>
    </dgm:pt>
    <dgm:pt modelId="{5DC9A092-24F1-4B73-96B4-6E0CCFAB8148}" type="pres">
      <dgm:prSet presAssocID="{0C29FE93-8C7B-48B1-9050-027424A1939A}" presName="descendantText" presStyleLbl="alignAcc1" presStyleIdx="1" presStyleCnt="2" custLinFactNeighborX="248" custLinFactNeighborY="-107">
        <dgm:presLayoutVars>
          <dgm:bulletEnabled val="1"/>
        </dgm:presLayoutVars>
      </dgm:prSet>
      <dgm:spPr>
        <a:xfrm rot="5400000">
          <a:off x="4218478" y="-594188"/>
          <a:ext cx="1493198" cy="6714035"/>
        </a:xfrm>
        <a:prstGeom prst="round2SameRect">
          <a:avLst/>
        </a:prstGeom>
      </dgm:spPr>
    </dgm:pt>
  </dgm:ptLst>
  <dgm:cxnLst>
    <dgm:cxn modelId="{88C5D434-61A6-44E0-B248-4E83647B2056}" srcId="{A33030A2-C1FE-454E-875E-E60BFB4D6D8F}" destId="{91B592FE-E334-49B8-818F-DBE8EFFE9B05}" srcOrd="0" destOrd="0" parTransId="{FE056A4F-188B-48BC-A2C5-7ADFDDEF35F2}" sibTransId="{8A44CD7A-8949-4111-B04C-E4EA328B796C}"/>
    <dgm:cxn modelId="{2C984238-05AA-409A-87B9-B0E4EFA1254C}" srcId="{0C29FE93-8C7B-48B1-9050-027424A1939A}" destId="{8055D2BD-6F9A-4758-B671-FE30851F9025}" srcOrd="2" destOrd="0" parTransId="{DE037BB9-9C79-4B67-9081-05AAA11956C9}" sibTransId="{5E2A62CB-85CE-4BCC-874D-9C8409B10DD7}"/>
    <dgm:cxn modelId="{86946A38-8040-46C0-9C20-FC5842CCEFCD}" type="presOf" srcId="{CE9849F1-7683-4AE4-9B2A-40992438A040}" destId="{59590868-C74F-4DB2-902C-5C4071E44A15}" srcOrd="0" destOrd="1" presId="urn:microsoft.com/office/officeart/2005/8/layout/chevron2"/>
    <dgm:cxn modelId="{D82E4F3B-8070-44BB-B6C3-BE4E7D3C7660}" srcId="{0C29FE93-8C7B-48B1-9050-027424A1939A}" destId="{02509687-C2C1-4833-8ADC-4B45AAFBE1B5}" srcOrd="1" destOrd="0" parTransId="{8DD9A91F-8A4A-42BA-BFA7-0019212E2F43}" sibTransId="{28840939-1957-456C-BE0B-FAAE9E2F2E2B}"/>
    <dgm:cxn modelId="{12354A42-C702-4E86-BE7A-811202F69CAD}" srcId="{001A4570-CECD-48D4-9F9F-166D474AB141}" destId="{0C29FE93-8C7B-48B1-9050-027424A1939A}" srcOrd="1" destOrd="0" parTransId="{1E76AFCB-2FDA-421C-AE77-79709AC803E6}" sibTransId="{0BAB0718-D313-4051-82E0-429E5F2A1BF8}"/>
    <dgm:cxn modelId="{D5E3344C-E6E1-49EB-92DA-B106E001F7A1}" srcId="{A33030A2-C1FE-454E-875E-E60BFB4D6D8F}" destId="{CE9849F1-7683-4AE4-9B2A-40992438A040}" srcOrd="1" destOrd="0" parTransId="{3FD6E1FB-2495-4BEC-BA9F-0323B5131C5A}" sibTransId="{653DB0AD-9751-425D-BACE-BAC5522D6CB3}"/>
    <dgm:cxn modelId="{8C706C4E-20A9-4255-A29D-A88BAC1EE6A5}" type="presOf" srcId="{91B592FE-E334-49B8-818F-DBE8EFFE9B05}" destId="{59590868-C74F-4DB2-902C-5C4071E44A15}" srcOrd="0" destOrd="0" presId="urn:microsoft.com/office/officeart/2005/8/layout/chevron2"/>
    <dgm:cxn modelId="{1650BF55-21A2-481B-B390-8F55ED00058E}" srcId="{001A4570-CECD-48D4-9F9F-166D474AB141}" destId="{A33030A2-C1FE-454E-875E-E60BFB4D6D8F}" srcOrd="0" destOrd="0" parTransId="{6D0632BE-462F-4459-A4FA-AE06BFFF93A3}" sibTransId="{EEE93618-56AC-4201-BDB9-534E6ADFE00D}"/>
    <dgm:cxn modelId="{1D846058-C015-427F-B139-F10AA03530B8}" type="presOf" srcId="{DCFEF07E-710C-4987-B180-97571916F15F}" destId="{5DC9A092-24F1-4B73-96B4-6E0CCFAB8148}" srcOrd="0" destOrd="0" presId="urn:microsoft.com/office/officeart/2005/8/layout/chevron2"/>
    <dgm:cxn modelId="{00201F74-A9B9-49B5-A551-23C0453E36C0}" type="presOf" srcId="{001A4570-CECD-48D4-9F9F-166D474AB141}" destId="{576DC8C5-181B-4CE8-8EEE-0D5AF5B7A9E0}" srcOrd="0" destOrd="0" presId="urn:microsoft.com/office/officeart/2005/8/layout/chevron2"/>
    <dgm:cxn modelId="{A82C97AF-D740-47E3-AAC8-DB2495904288}" type="presOf" srcId="{0C29FE93-8C7B-48B1-9050-027424A1939A}" destId="{594C774F-5266-432E-8535-0DCF85A35D6A}" srcOrd="0" destOrd="0" presId="urn:microsoft.com/office/officeart/2005/8/layout/chevron2"/>
    <dgm:cxn modelId="{F6F881CC-BA60-4FD8-9978-17A1B9AF42B4}" type="presOf" srcId="{8055D2BD-6F9A-4758-B671-FE30851F9025}" destId="{5DC9A092-24F1-4B73-96B4-6E0CCFAB8148}" srcOrd="0" destOrd="2" presId="urn:microsoft.com/office/officeart/2005/8/layout/chevron2"/>
    <dgm:cxn modelId="{4F4D09D6-2B61-47D6-BFED-0582DA38D989}" srcId="{0C29FE93-8C7B-48B1-9050-027424A1939A}" destId="{DCFEF07E-710C-4987-B180-97571916F15F}" srcOrd="0" destOrd="0" parTransId="{F6E50CA7-E3D8-4E93-B4BB-96B657C3D013}" sibTransId="{A33304A8-4AC0-482C-BE8D-1B2588541F71}"/>
    <dgm:cxn modelId="{6A8ECDD6-4D7E-4CDF-AC41-8D6EC9B6F494}" type="presOf" srcId="{A33030A2-C1FE-454E-875E-E60BFB4D6D8F}" destId="{F1C37DF3-89A5-46EE-9B9E-8F81052B11F3}" srcOrd="0" destOrd="0" presId="urn:microsoft.com/office/officeart/2005/8/layout/chevron2"/>
    <dgm:cxn modelId="{9EC157DB-5575-4E72-8471-57B500585B1B}" type="presOf" srcId="{02509687-C2C1-4833-8ADC-4B45AAFBE1B5}" destId="{5DC9A092-24F1-4B73-96B4-6E0CCFAB8148}" srcOrd="0" destOrd="1" presId="urn:microsoft.com/office/officeart/2005/8/layout/chevron2"/>
    <dgm:cxn modelId="{D45EFFCB-43C5-43ED-9BF9-E08CACA58078}" type="presParOf" srcId="{576DC8C5-181B-4CE8-8EEE-0D5AF5B7A9E0}" destId="{9E137CFC-6B58-4367-AFB6-644806F348BE}" srcOrd="0" destOrd="0" presId="urn:microsoft.com/office/officeart/2005/8/layout/chevron2"/>
    <dgm:cxn modelId="{58226D5B-D129-45CC-871C-B9AF9249A578}" type="presParOf" srcId="{9E137CFC-6B58-4367-AFB6-644806F348BE}" destId="{F1C37DF3-89A5-46EE-9B9E-8F81052B11F3}" srcOrd="0" destOrd="0" presId="urn:microsoft.com/office/officeart/2005/8/layout/chevron2"/>
    <dgm:cxn modelId="{CD07D22A-23DA-47AF-B1D4-7AC702708D24}" type="presParOf" srcId="{9E137CFC-6B58-4367-AFB6-644806F348BE}" destId="{59590868-C74F-4DB2-902C-5C4071E44A15}" srcOrd="1" destOrd="0" presId="urn:microsoft.com/office/officeart/2005/8/layout/chevron2"/>
    <dgm:cxn modelId="{1B1FD291-6FF7-4285-A326-B128E70DAB52}" type="presParOf" srcId="{576DC8C5-181B-4CE8-8EEE-0D5AF5B7A9E0}" destId="{0CED2AAD-1032-4207-9EB4-81836C0BD463}" srcOrd="1" destOrd="0" presId="urn:microsoft.com/office/officeart/2005/8/layout/chevron2"/>
    <dgm:cxn modelId="{90130F16-78B4-4CF9-A5C4-62980D76C469}" type="presParOf" srcId="{576DC8C5-181B-4CE8-8EEE-0D5AF5B7A9E0}" destId="{71B9E6B1-C176-41D4-9D2C-5652C1581A8B}" srcOrd="2" destOrd="0" presId="urn:microsoft.com/office/officeart/2005/8/layout/chevron2"/>
    <dgm:cxn modelId="{21403C20-3F77-4BE0-8DDE-AB5E2D2CC9E7}" type="presParOf" srcId="{71B9E6B1-C176-41D4-9D2C-5652C1581A8B}" destId="{594C774F-5266-432E-8535-0DCF85A35D6A}" srcOrd="0" destOrd="0" presId="urn:microsoft.com/office/officeart/2005/8/layout/chevron2"/>
    <dgm:cxn modelId="{5A8C0E6B-6255-4CCB-B4D5-6BBB26F873DC}" type="presParOf" srcId="{71B9E6B1-C176-41D4-9D2C-5652C1581A8B}" destId="{5DC9A092-24F1-4B73-96B4-6E0CCFAB814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001A4570-CECD-48D4-9F9F-166D474AB141}" type="doc">
      <dgm:prSet loTypeId="urn:microsoft.com/office/officeart/2005/8/layout/chevron2" loCatId="process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BE"/>
        </a:p>
      </dgm:t>
    </dgm:pt>
    <dgm:pt modelId="{0C29FE93-8C7B-48B1-9050-027424A1939A}">
      <dgm:prSet phldrT="[Text]" custT="1"/>
      <dgm:spPr>
        <a:solidFill>
          <a:prstClr val="white">
            <a:lumMod val="85000"/>
          </a:prstClr>
        </a:solidFill>
        <a:ln w="25400" cap="flat" cmpd="sng" algn="ctr">
          <a:solidFill>
            <a:prstClr val="white">
              <a:lumMod val="50000"/>
            </a:prstClr>
          </a:solidFill>
          <a:prstDash val="solid"/>
        </a:ln>
        <a:effectLst/>
      </dgm:spPr>
      <dgm:t>
        <a:bodyPr spcFirstLastPara="0" vert="horz" wrap="square" lIns="12700" tIns="12700" rIns="12700" bIns="12700" numCol="1" spcCol="1270" anchor="ctr" anchorCtr="0"/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BE" sz="2000" b="1" u="none" kern="1200" noProof="0">
            <a:solidFill>
              <a:prstClr val="black">
                <a:lumMod val="65000"/>
                <a:lumOff val="35000"/>
              </a:prstClr>
            </a:solidFill>
            <a:latin typeface="Candara" panose="020E0502030303020204" pitchFamily="34" charset="0"/>
            <a:ea typeface="+mn-ea"/>
            <a:cs typeface="+mn-cs"/>
          </a:endParaRP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2000" b="1" u="none" kern="1200" noProof="0">
              <a:solidFill>
                <a:prstClr val="black">
                  <a:lumMod val="65000"/>
                  <a:lumOff val="35000"/>
                </a:prstClr>
              </a:solidFill>
              <a:latin typeface="Candara" panose="020E0502030303020204" pitchFamily="34" charset="0"/>
              <a:ea typeface="+mn-ea"/>
              <a:cs typeface="+mn-cs"/>
            </a:rPr>
            <a:t>MSG </a:t>
          </a:r>
          <a:r>
            <a:rPr lang="fr-BE" sz="2000" b="1" u="none" kern="1200" noProof="0" dirty="0">
              <a:solidFill>
                <a:prstClr val="black">
                  <a:lumMod val="65000"/>
                  <a:lumOff val="35000"/>
                </a:prstClr>
              </a:solidFill>
              <a:latin typeface="Candara" panose="020E0502030303020204" pitchFamily="34" charset="0"/>
              <a:ea typeface="+mn-ea"/>
              <a:cs typeface="+mn-cs"/>
            </a:rPr>
            <a:t>&amp; MIG</a:t>
          </a:r>
        </a:p>
      </dgm:t>
    </dgm:pt>
    <dgm:pt modelId="{0BAB0718-D313-4051-82E0-429E5F2A1BF8}" type="sibTrans" cxnId="{12354A42-C702-4E86-BE7A-811202F69CAD}">
      <dgm:prSet/>
      <dgm:spPr/>
      <dgm:t>
        <a:bodyPr/>
        <a:lstStyle/>
        <a:p>
          <a:endParaRPr lang="en-BE"/>
        </a:p>
      </dgm:t>
    </dgm:pt>
    <dgm:pt modelId="{1E76AFCB-2FDA-421C-AE77-79709AC803E6}" type="parTrans" cxnId="{12354A42-C702-4E86-BE7A-811202F69CAD}">
      <dgm:prSet/>
      <dgm:spPr/>
      <dgm:t>
        <a:bodyPr/>
        <a:lstStyle/>
        <a:p>
          <a:endParaRPr lang="en-BE"/>
        </a:p>
      </dgm:t>
    </dgm:pt>
    <dgm:pt modelId="{DCFEF07E-710C-4987-B180-97571916F15F}">
      <dgm:prSet custT="1"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pPr marL="179388" indent="0">
            <a:buFont typeface="Wingdings" panose="05000000000000000000" pitchFamily="2" charset="2"/>
            <a:buNone/>
            <a:tabLst/>
          </a:pPr>
          <a:r>
            <a:rPr lang="tr-TR" sz="2000" b="1" dirty="0">
              <a:solidFill>
                <a:srgbClr val="7030A0"/>
              </a:solidFill>
              <a:latin typeface="Candara" panose="020E0502030303020204" pitchFamily="34" charset="0"/>
            </a:rPr>
            <a:t>Entrepreneurship and Innovation</a:t>
          </a:r>
          <a:r>
            <a:rPr lang="en-US" sz="2000" b="1" dirty="0">
              <a:solidFill>
                <a:srgbClr val="7030A0"/>
              </a:solidFill>
              <a:latin typeface="Candara" panose="020E0502030303020204" pitchFamily="34" charset="0"/>
            </a:rPr>
            <a:t> </a:t>
          </a:r>
          <a:r>
            <a:rPr lang="en-US" sz="2000" dirty="0">
              <a:latin typeface="Candara" panose="020E0502030303020204" pitchFamily="34" charset="0"/>
            </a:rPr>
            <a:t>(5 ECTS)</a:t>
          </a:r>
          <a:endParaRPr lang="fr-FR" sz="2000" dirty="0">
            <a:latin typeface="Candara" panose="020E0502030303020204" pitchFamily="34" charset="0"/>
          </a:endParaRPr>
        </a:p>
      </dgm:t>
    </dgm:pt>
    <dgm:pt modelId="{A33304A8-4AC0-482C-BE8D-1B2588541F71}" type="sibTrans" cxnId="{4F4D09D6-2B61-47D6-BFED-0582DA38D989}">
      <dgm:prSet/>
      <dgm:spPr/>
      <dgm:t>
        <a:bodyPr/>
        <a:lstStyle/>
        <a:p>
          <a:endParaRPr lang="en-BE"/>
        </a:p>
      </dgm:t>
    </dgm:pt>
    <dgm:pt modelId="{F6E50CA7-E3D8-4E93-B4BB-96B657C3D013}" type="parTrans" cxnId="{4F4D09D6-2B61-47D6-BFED-0582DA38D989}">
      <dgm:prSet/>
      <dgm:spPr/>
      <dgm:t>
        <a:bodyPr/>
        <a:lstStyle/>
        <a:p>
          <a:endParaRPr lang="en-BE"/>
        </a:p>
      </dgm:t>
    </dgm:pt>
    <dgm:pt modelId="{576DC8C5-181B-4CE8-8EEE-0D5AF5B7A9E0}" type="pres">
      <dgm:prSet presAssocID="{001A4570-CECD-48D4-9F9F-166D474AB141}" presName="linearFlow" presStyleCnt="0">
        <dgm:presLayoutVars>
          <dgm:dir/>
          <dgm:animLvl val="lvl"/>
          <dgm:resizeHandles val="exact"/>
        </dgm:presLayoutVars>
      </dgm:prSet>
      <dgm:spPr/>
    </dgm:pt>
    <dgm:pt modelId="{71B9E6B1-C176-41D4-9D2C-5652C1581A8B}" type="pres">
      <dgm:prSet presAssocID="{0C29FE93-8C7B-48B1-9050-027424A1939A}" presName="composite" presStyleCnt="0"/>
      <dgm:spPr/>
    </dgm:pt>
    <dgm:pt modelId="{594C774F-5266-432E-8535-0DCF85A35D6A}" type="pres">
      <dgm:prSet presAssocID="{0C29FE93-8C7B-48B1-9050-027424A1939A}" presName="parentText" presStyleLbl="alignNode1" presStyleIdx="0" presStyleCnt="1" custScaleX="73394" custScaleY="43482" custLinFactNeighborX="356" custLinFactNeighborY="-11205">
        <dgm:presLayoutVars>
          <dgm:chMax val="1"/>
          <dgm:bulletEnabled val="1"/>
        </dgm:presLayoutVars>
      </dgm:prSet>
      <dgm:spPr>
        <a:xfrm rot="5400000">
          <a:off x="-344921" y="2362609"/>
          <a:ext cx="2299474" cy="1609631"/>
        </a:xfrm>
        <a:prstGeom prst="chevron">
          <a:avLst/>
        </a:prstGeom>
      </dgm:spPr>
    </dgm:pt>
    <dgm:pt modelId="{5DC9A092-24F1-4B73-96B4-6E0CCFAB8148}" type="pres">
      <dgm:prSet presAssocID="{0C29FE93-8C7B-48B1-9050-027424A1939A}" presName="descendantText" presStyleLbl="alignAcc1" presStyleIdx="0" presStyleCnt="1" custScaleX="76832" custScaleY="54918" custLinFactNeighborX="-8484" custLinFactNeighborY="-37647">
        <dgm:presLayoutVars>
          <dgm:bulletEnabled val="1"/>
        </dgm:presLayoutVars>
      </dgm:prSet>
      <dgm:spPr/>
    </dgm:pt>
  </dgm:ptLst>
  <dgm:cxnLst>
    <dgm:cxn modelId="{12354A42-C702-4E86-BE7A-811202F69CAD}" srcId="{001A4570-CECD-48D4-9F9F-166D474AB141}" destId="{0C29FE93-8C7B-48B1-9050-027424A1939A}" srcOrd="0" destOrd="0" parTransId="{1E76AFCB-2FDA-421C-AE77-79709AC803E6}" sibTransId="{0BAB0718-D313-4051-82E0-429E5F2A1BF8}"/>
    <dgm:cxn modelId="{1D846058-C015-427F-B139-F10AA03530B8}" type="presOf" srcId="{DCFEF07E-710C-4987-B180-97571916F15F}" destId="{5DC9A092-24F1-4B73-96B4-6E0CCFAB8148}" srcOrd="0" destOrd="0" presId="urn:microsoft.com/office/officeart/2005/8/layout/chevron2"/>
    <dgm:cxn modelId="{00201F74-A9B9-49B5-A551-23C0453E36C0}" type="presOf" srcId="{001A4570-CECD-48D4-9F9F-166D474AB141}" destId="{576DC8C5-181B-4CE8-8EEE-0D5AF5B7A9E0}" srcOrd="0" destOrd="0" presId="urn:microsoft.com/office/officeart/2005/8/layout/chevron2"/>
    <dgm:cxn modelId="{A82C97AF-D740-47E3-AAC8-DB2495904288}" type="presOf" srcId="{0C29FE93-8C7B-48B1-9050-027424A1939A}" destId="{594C774F-5266-432E-8535-0DCF85A35D6A}" srcOrd="0" destOrd="0" presId="urn:microsoft.com/office/officeart/2005/8/layout/chevron2"/>
    <dgm:cxn modelId="{4F4D09D6-2B61-47D6-BFED-0582DA38D989}" srcId="{0C29FE93-8C7B-48B1-9050-027424A1939A}" destId="{DCFEF07E-710C-4987-B180-97571916F15F}" srcOrd="0" destOrd="0" parTransId="{F6E50CA7-E3D8-4E93-B4BB-96B657C3D013}" sibTransId="{A33304A8-4AC0-482C-BE8D-1B2588541F71}"/>
    <dgm:cxn modelId="{90130F16-78B4-4CF9-A5C4-62980D76C469}" type="presParOf" srcId="{576DC8C5-181B-4CE8-8EEE-0D5AF5B7A9E0}" destId="{71B9E6B1-C176-41D4-9D2C-5652C1581A8B}" srcOrd="0" destOrd="0" presId="urn:microsoft.com/office/officeart/2005/8/layout/chevron2"/>
    <dgm:cxn modelId="{21403C20-3F77-4BE0-8DDE-AB5E2D2CC9E7}" type="presParOf" srcId="{71B9E6B1-C176-41D4-9D2C-5652C1581A8B}" destId="{594C774F-5266-432E-8535-0DCF85A35D6A}" srcOrd="0" destOrd="0" presId="urn:microsoft.com/office/officeart/2005/8/layout/chevron2"/>
    <dgm:cxn modelId="{5A8C0E6B-6255-4CCB-B4D5-6BBB26F873DC}" type="presParOf" srcId="{71B9E6B1-C176-41D4-9D2C-5652C1581A8B}" destId="{5DC9A092-24F1-4B73-96B4-6E0CCFAB814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9200CE-D575-4436-A4EE-122772631986}">
      <dsp:nvSpPr>
        <dsp:cNvPr id="0" name=""/>
        <dsp:cNvSpPr/>
      </dsp:nvSpPr>
      <dsp:spPr>
        <a:xfrm>
          <a:off x="0" y="419760"/>
          <a:ext cx="6096000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F48F97D-5686-40EA-A296-5CCAB56C48C1}">
      <dsp:nvSpPr>
        <dsp:cNvPr id="0" name=""/>
        <dsp:cNvSpPr/>
      </dsp:nvSpPr>
      <dsp:spPr>
        <a:xfrm>
          <a:off x="304800" y="65520"/>
          <a:ext cx="4267200" cy="7084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1" kern="1200">
              <a:latin typeface="Candara" panose="020E0502030303020204" pitchFamily="34" charset="0"/>
            </a:rPr>
            <a:t>Les objectifs de la réforme</a:t>
          </a:r>
        </a:p>
      </dsp:txBody>
      <dsp:txXfrm>
        <a:off x="339385" y="100105"/>
        <a:ext cx="4198030" cy="639310"/>
      </dsp:txXfrm>
    </dsp:sp>
    <dsp:sp modelId="{745CAD82-9482-474D-B1CD-A70C63091AAD}">
      <dsp:nvSpPr>
        <dsp:cNvPr id="0" name=""/>
        <dsp:cNvSpPr/>
      </dsp:nvSpPr>
      <dsp:spPr>
        <a:xfrm>
          <a:off x="0" y="1508400"/>
          <a:ext cx="6096000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F11C8AB-955A-4F6D-9ED5-E45DEE9F2CD7}">
      <dsp:nvSpPr>
        <dsp:cNvPr id="0" name=""/>
        <dsp:cNvSpPr/>
      </dsp:nvSpPr>
      <dsp:spPr>
        <a:xfrm>
          <a:off x="304800" y="1154160"/>
          <a:ext cx="4267200" cy="708480"/>
        </a:xfrm>
        <a:prstGeom prst="roundRect">
          <a:avLst/>
        </a:prstGeom>
        <a:solidFill>
          <a:schemeClr val="accent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1" kern="1200">
              <a:latin typeface="Candara" panose="020E0502030303020204" pitchFamily="34" charset="0"/>
            </a:rPr>
            <a:t>Les principaux changements</a:t>
          </a:r>
        </a:p>
      </dsp:txBody>
      <dsp:txXfrm>
        <a:off x="339385" y="1188745"/>
        <a:ext cx="4198030" cy="639310"/>
      </dsp:txXfrm>
    </dsp:sp>
    <dsp:sp modelId="{2114295D-4DCF-46CB-BCD9-23820F219A51}">
      <dsp:nvSpPr>
        <dsp:cNvPr id="0" name=""/>
        <dsp:cNvSpPr/>
      </dsp:nvSpPr>
      <dsp:spPr>
        <a:xfrm>
          <a:off x="0" y="2597040"/>
          <a:ext cx="6096000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9C6E721-991D-4435-A41E-C4B696694D07}">
      <dsp:nvSpPr>
        <dsp:cNvPr id="0" name=""/>
        <dsp:cNvSpPr/>
      </dsp:nvSpPr>
      <dsp:spPr>
        <a:xfrm>
          <a:off x="304800" y="2242800"/>
          <a:ext cx="4267200" cy="70848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1" kern="1200" dirty="0">
              <a:latin typeface="Candara" panose="020E0502030303020204" pitchFamily="34" charset="0"/>
            </a:rPr>
            <a:t>Le lien avec la stratégie de l'Ecole</a:t>
          </a:r>
        </a:p>
      </dsp:txBody>
      <dsp:txXfrm>
        <a:off x="339385" y="2277385"/>
        <a:ext cx="4198030" cy="639310"/>
      </dsp:txXfrm>
    </dsp:sp>
    <dsp:sp modelId="{E8E845F6-A4E5-4843-9634-EE57E70768C9}">
      <dsp:nvSpPr>
        <dsp:cNvPr id="0" name=""/>
        <dsp:cNvSpPr/>
      </dsp:nvSpPr>
      <dsp:spPr>
        <a:xfrm>
          <a:off x="0" y="3685680"/>
          <a:ext cx="6096000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707F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F29979A-5778-43D6-BDE9-4B8F2DBDB08C}">
      <dsp:nvSpPr>
        <dsp:cNvPr id="0" name=""/>
        <dsp:cNvSpPr/>
      </dsp:nvSpPr>
      <dsp:spPr>
        <a:xfrm>
          <a:off x="304800" y="3331439"/>
          <a:ext cx="4267200" cy="708480"/>
        </a:xfrm>
        <a:prstGeom prst="roundRect">
          <a:avLst/>
        </a:prstGeom>
        <a:solidFill>
          <a:srgbClr val="00707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1" kern="1200" dirty="0">
              <a:latin typeface="Candara" panose="020E0502030303020204" pitchFamily="34" charset="0"/>
            </a:rPr>
            <a:t>Le contenu des programmes</a:t>
          </a:r>
        </a:p>
      </dsp:txBody>
      <dsp:txXfrm>
        <a:off x="339385" y="3366024"/>
        <a:ext cx="4198030" cy="63931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6E5D6C-46F0-CF42-B37C-6A8EEEC7F86B}">
      <dsp:nvSpPr>
        <dsp:cNvPr id="0" name=""/>
        <dsp:cNvSpPr/>
      </dsp:nvSpPr>
      <dsp:spPr>
        <a:xfrm>
          <a:off x="-4594335" y="-704408"/>
          <a:ext cx="5472816" cy="5472816"/>
        </a:xfrm>
        <a:prstGeom prst="blockArc">
          <a:avLst>
            <a:gd name="adj1" fmla="val 18900000"/>
            <a:gd name="adj2" fmla="val 2700000"/>
            <a:gd name="adj3" fmla="val 395"/>
          </a:avLst>
        </a:pr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154F00-F500-DD43-B3B2-AA192E686211}">
      <dsp:nvSpPr>
        <dsp:cNvPr id="0" name=""/>
        <dsp:cNvSpPr/>
      </dsp:nvSpPr>
      <dsp:spPr>
        <a:xfrm>
          <a:off x="564979" y="406400"/>
          <a:ext cx="6172249" cy="812800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5160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/>
            <a:t>Des programmes plus lisibles</a:t>
          </a:r>
        </a:p>
      </dsp:txBody>
      <dsp:txXfrm>
        <a:off x="564979" y="406400"/>
        <a:ext cx="6172249" cy="812800"/>
      </dsp:txXfrm>
    </dsp:sp>
    <dsp:sp modelId="{3066CC1A-5880-A448-A9DF-8513A669571A}">
      <dsp:nvSpPr>
        <dsp:cNvPr id="0" name=""/>
        <dsp:cNvSpPr/>
      </dsp:nvSpPr>
      <dsp:spPr>
        <a:xfrm>
          <a:off x="56979" y="304800"/>
          <a:ext cx="1016000" cy="10160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AA47088-3AAE-0B47-A6AA-4689D0D0C6C9}">
      <dsp:nvSpPr>
        <dsp:cNvPr id="0" name=""/>
        <dsp:cNvSpPr/>
      </dsp:nvSpPr>
      <dsp:spPr>
        <a:xfrm>
          <a:off x="860432" y="1625599"/>
          <a:ext cx="5876796" cy="812800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5160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 dirty="0"/>
            <a:t>L'alignement avec la stratégie et axes transversaux</a:t>
          </a:r>
        </a:p>
      </dsp:txBody>
      <dsp:txXfrm>
        <a:off x="860432" y="1625599"/>
        <a:ext cx="5876796" cy="812800"/>
      </dsp:txXfrm>
    </dsp:sp>
    <dsp:sp modelId="{AF8C8FD3-5B41-1744-AFF3-61D757511CBC}">
      <dsp:nvSpPr>
        <dsp:cNvPr id="0" name=""/>
        <dsp:cNvSpPr/>
      </dsp:nvSpPr>
      <dsp:spPr>
        <a:xfrm>
          <a:off x="352432" y="1523999"/>
          <a:ext cx="1016000" cy="10160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C69EC16-42BF-4845-AB59-09F2A97D9EF2}">
      <dsp:nvSpPr>
        <dsp:cNvPr id="0" name=""/>
        <dsp:cNvSpPr/>
      </dsp:nvSpPr>
      <dsp:spPr>
        <a:xfrm>
          <a:off x="564979" y="2844800"/>
          <a:ext cx="6172249" cy="812800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5160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/>
            <a:t>L'harmonisation des crédits</a:t>
          </a:r>
        </a:p>
      </dsp:txBody>
      <dsp:txXfrm>
        <a:off x="564979" y="2844800"/>
        <a:ext cx="6172249" cy="812800"/>
      </dsp:txXfrm>
    </dsp:sp>
    <dsp:sp modelId="{26977E85-1862-2B4E-A96C-57560ED4542A}">
      <dsp:nvSpPr>
        <dsp:cNvPr id="0" name=""/>
        <dsp:cNvSpPr/>
      </dsp:nvSpPr>
      <dsp:spPr>
        <a:xfrm>
          <a:off x="56979" y="2743200"/>
          <a:ext cx="1016000" cy="10160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6179D1-2DD4-E343-A797-799CE5751BCE}">
      <dsp:nvSpPr>
        <dsp:cNvPr id="0" name=""/>
        <dsp:cNvSpPr/>
      </dsp:nvSpPr>
      <dsp:spPr>
        <a:xfrm>
          <a:off x="602" y="144641"/>
          <a:ext cx="2250716" cy="784078"/>
        </a:xfrm>
        <a:prstGeom prst="chevron">
          <a:avLst/>
        </a:prstGeom>
        <a:solidFill>
          <a:srgbClr val="00707F"/>
        </a:solidFill>
        <a:ln w="25400" cap="flat" cmpd="sng" algn="ctr">
          <a:solidFill>
            <a:srgbClr val="00707F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9525" rIns="0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b="1" kern="1200">
              <a:solidFill>
                <a:prstClr val="white"/>
              </a:solidFill>
              <a:latin typeface="Candara" panose="020E0502030303020204" pitchFamily="34" charset="0"/>
              <a:ea typeface="+mn-ea"/>
              <a:cs typeface="+mn-cs"/>
            </a:rPr>
            <a:t>Programmes généralistes</a:t>
          </a:r>
        </a:p>
      </dsp:txBody>
      <dsp:txXfrm>
        <a:off x="392641" y="144641"/>
        <a:ext cx="1466638" cy="784078"/>
      </dsp:txXfrm>
    </dsp:sp>
    <dsp:sp modelId="{13DBD2F7-DC9D-594A-A056-9CFB4F6022CC}">
      <dsp:nvSpPr>
        <dsp:cNvPr id="0" name=""/>
        <dsp:cNvSpPr/>
      </dsp:nvSpPr>
      <dsp:spPr>
        <a:xfrm>
          <a:off x="1996493" y="211288"/>
          <a:ext cx="2221308" cy="650785"/>
        </a:xfrm>
        <a:prstGeom prst="chevron">
          <a:avLst/>
        </a:prstGeom>
        <a:solidFill>
          <a:srgbClr val="4BACC6">
            <a:alpha val="90000"/>
            <a:tint val="4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4BACC6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ndara" panose="020E0502030303020204" pitchFamily="34" charset="0"/>
              <a:ea typeface="+mn-ea"/>
              <a:cs typeface="+mn-cs"/>
            </a:rPr>
            <a:t>Maintenir culture générale en gestion/économie</a:t>
          </a:r>
        </a:p>
      </dsp:txBody>
      <dsp:txXfrm>
        <a:off x="2321886" y="211288"/>
        <a:ext cx="1570523" cy="650785"/>
      </dsp:txXfrm>
    </dsp:sp>
    <dsp:sp modelId="{688EABC2-4C7D-6349-B541-3829966B47B0}">
      <dsp:nvSpPr>
        <dsp:cNvPr id="0" name=""/>
        <dsp:cNvSpPr/>
      </dsp:nvSpPr>
      <dsp:spPr>
        <a:xfrm>
          <a:off x="602" y="1038490"/>
          <a:ext cx="2251069" cy="784078"/>
        </a:xfrm>
        <a:prstGeom prst="chevron">
          <a:avLst/>
        </a:prstGeom>
        <a:solidFill>
          <a:srgbClr val="00707F"/>
        </a:solidFill>
        <a:ln w="25400" cap="flat" cmpd="sng" algn="ctr">
          <a:solidFill>
            <a:srgbClr val="00707F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9525" rIns="0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b="1" kern="1200">
              <a:solidFill>
                <a:prstClr val="white"/>
              </a:solidFill>
              <a:latin typeface="Candara" panose="020E0502030303020204" pitchFamily="34" charset="0"/>
              <a:ea typeface="+mn-ea"/>
              <a:cs typeface="+mn-cs"/>
            </a:rPr>
            <a:t>Langue étrangère</a:t>
          </a:r>
        </a:p>
      </dsp:txBody>
      <dsp:txXfrm>
        <a:off x="392641" y="1038490"/>
        <a:ext cx="1466991" cy="784078"/>
      </dsp:txXfrm>
    </dsp:sp>
    <dsp:sp modelId="{B3610897-6FF9-364C-AEA4-9E2279A753FC}">
      <dsp:nvSpPr>
        <dsp:cNvPr id="0" name=""/>
        <dsp:cNvSpPr/>
      </dsp:nvSpPr>
      <dsp:spPr>
        <a:xfrm>
          <a:off x="1996846" y="1105137"/>
          <a:ext cx="2239986" cy="650785"/>
        </a:xfrm>
        <a:prstGeom prst="chevron">
          <a:avLst/>
        </a:prstGeom>
        <a:solidFill>
          <a:srgbClr val="4BACC6">
            <a:alpha val="90000"/>
            <a:tint val="4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4BACC6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ndara" panose="020E0502030303020204" pitchFamily="34" charset="0"/>
              <a:ea typeface="+mn-ea"/>
              <a:cs typeface="+mn-cs"/>
            </a:rPr>
            <a:t>1 seul cours obligatoire pour tous les étudiants</a:t>
          </a:r>
        </a:p>
      </dsp:txBody>
      <dsp:txXfrm>
        <a:off x="2322239" y="1105137"/>
        <a:ext cx="1589201" cy="650785"/>
      </dsp:txXfrm>
    </dsp:sp>
    <dsp:sp modelId="{7A56845D-9009-2746-AAE1-81D6E0034A25}">
      <dsp:nvSpPr>
        <dsp:cNvPr id="0" name=""/>
        <dsp:cNvSpPr/>
      </dsp:nvSpPr>
      <dsp:spPr>
        <a:xfrm>
          <a:off x="4009058" y="1105137"/>
          <a:ext cx="2289071" cy="650785"/>
        </a:xfrm>
        <a:prstGeom prst="chevron">
          <a:avLst/>
        </a:prstGeom>
        <a:solidFill>
          <a:srgbClr val="4BACC6">
            <a:alpha val="90000"/>
            <a:tint val="4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4BACC6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ndara" panose="020E0502030303020204" pitchFamily="34" charset="0"/>
              <a:ea typeface="+mn-ea"/>
              <a:cs typeface="+mn-cs"/>
            </a:rPr>
            <a:t>5 crédits en bloc1 et 5 crédits en bloc2</a:t>
          </a:r>
        </a:p>
      </dsp:txBody>
      <dsp:txXfrm>
        <a:off x="4334451" y="1105137"/>
        <a:ext cx="1638286" cy="650785"/>
      </dsp:txXfrm>
    </dsp:sp>
    <dsp:sp modelId="{13838732-B273-1A43-970E-76D4339F47AC}">
      <dsp:nvSpPr>
        <dsp:cNvPr id="0" name=""/>
        <dsp:cNvSpPr/>
      </dsp:nvSpPr>
      <dsp:spPr>
        <a:xfrm>
          <a:off x="602" y="1932340"/>
          <a:ext cx="2246326" cy="784078"/>
        </a:xfrm>
        <a:prstGeom prst="chevron">
          <a:avLst/>
        </a:prstGeom>
        <a:solidFill>
          <a:srgbClr val="00707F"/>
        </a:solidFill>
        <a:ln w="25400" cap="flat" cmpd="sng" algn="ctr">
          <a:solidFill>
            <a:srgbClr val="00707F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9525" rIns="0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b="1" kern="1200">
              <a:solidFill>
                <a:prstClr val="white"/>
              </a:solidFill>
              <a:latin typeface="Candara" panose="020E0502030303020204" pitchFamily="34" charset="0"/>
              <a:ea typeface="+mn-ea"/>
              <a:cs typeface="+mn-cs"/>
            </a:rPr>
            <a:t>Structure tronc commun</a:t>
          </a:r>
        </a:p>
      </dsp:txBody>
      <dsp:txXfrm>
        <a:off x="392641" y="1932340"/>
        <a:ext cx="1462248" cy="784078"/>
      </dsp:txXfrm>
    </dsp:sp>
    <dsp:sp modelId="{312858AF-110A-564D-91C8-C991A4866E13}">
      <dsp:nvSpPr>
        <dsp:cNvPr id="0" name=""/>
        <dsp:cNvSpPr/>
      </dsp:nvSpPr>
      <dsp:spPr>
        <a:xfrm>
          <a:off x="1992103" y="1998987"/>
          <a:ext cx="2271386" cy="650785"/>
        </a:xfrm>
        <a:prstGeom prst="chevron">
          <a:avLst/>
        </a:prstGeom>
        <a:solidFill>
          <a:srgbClr val="4BACC6">
            <a:alpha val="90000"/>
            <a:tint val="4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4BACC6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>
              <a:latin typeface="Candara" panose="020E0502030303020204" pitchFamily="34" charset="0"/>
            </a:rPr>
            <a:t>Cours dédiés </a:t>
          </a:r>
          <a:r>
            <a:rPr lang="fr-FR" sz="1400" kern="120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ndara" panose="020E0502030303020204" pitchFamily="34" charset="0"/>
              <a:ea typeface="+mn-ea"/>
              <a:cs typeface="+mn-cs"/>
            </a:rPr>
            <a:t>aux</a:t>
          </a:r>
          <a:r>
            <a:rPr lang="fr-FR" sz="1400" kern="1200">
              <a:latin typeface="Candara" panose="020E0502030303020204" pitchFamily="34" charset="0"/>
            </a:rPr>
            <a:t> axes transversaux + interdisciplinarité</a:t>
          </a:r>
        </a:p>
      </dsp:txBody>
      <dsp:txXfrm>
        <a:off x="2317496" y="1998987"/>
        <a:ext cx="1620601" cy="650785"/>
      </dsp:txXfrm>
    </dsp:sp>
    <dsp:sp modelId="{75F798F1-F47A-7B47-AEAA-2587E3794DE5}">
      <dsp:nvSpPr>
        <dsp:cNvPr id="0" name=""/>
        <dsp:cNvSpPr/>
      </dsp:nvSpPr>
      <dsp:spPr>
        <a:xfrm>
          <a:off x="4035714" y="1998987"/>
          <a:ext cx="2287981" cy="650785"/>
        </a:xfrm>
        <a:prstGeom prst="chevron">
          <a:avLst/>
        </a:prstGeom>
        <a:solidFill>
          <a:srgbClr val="4BACC6">
            <a:alpha val="90000"/>
            <a:tint val="4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4BACC6">
              <a:hueOff val="0"/>
              <a:satOff val="0"/>
              <a:lumOff val="0"/>
              <a:alphaOff val="0"/>
            </a:srgbClr>
          </a:solidFill>
          <a:prstDash val="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>
              <a:latin typeface="Candara" panose="020E0502030303020204" pitchFamily="34" charset="0"/>
            </a:rPr>
            <a:t>Cours de stratégie et de leadership obligatoires</a:t>
          </a:r>
        </a:p>
      </dsp:txBody>
      <dsp:txXfrm>
        <a:off x="4361107" y="1998987"/>
        <a:ext cx="1637196" cy="650785"/>
      </dsp:txXfrm>
    </dsp:sp>
    <dsp:sp modelId="{DB0BD622-860D-8D48-B1DA-CEF88BF08195}">
      <dsp:nvSpPr>
        <dsp:cNvPr id="0" name=""/>
        <dsp:cNvSpPr/>
      </dsp:nvSpPr>
      <dsp:spPr>
        <a:xfrm>
          <a:off x="6095921" y="1998987"/>
          <a:ext cx="2328411" cy="650785"/>
        </a:xfrm>
        <a:prstGeom prst="chevron">
          <a:avLst/>
        </a:prstGeom>
        <a:solidFill>
          <a:srgbClr val="4BACC6">
            <a:alpha val="90000"/>
            <a:tint val="4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4BACC6">
              <a:hueOff val="0"/>
              <a:satOff val="0"/>
              <a:lumOff val="0"/>
              <a:alphaOff val="0"/>
            </a:srgbClr>
          </a:solidFill>
          <a:prstDash val="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ndara" panose="020E0502030303020204" pitchFamily="34" charset="0"/>
              <a:ea typeface="+mn-ea"/>
              <a:cs typeface="+mn-cs"/>
            </a:rPr>
            <a:t>Nombre limité de cours à option + lien avec finalité</a:t>
          </a:r>
        </a:p>
      </dsp:txBody>
      <dsp:txXfrm>
        <a:off x="6421314" y="1998987"/>
        <a:ext cx="1677626" cy="650785"/>
      </dsp:txXfrm>
    </dsp:sp>
    <dsp:sp modelId="{A69E6365-CAB7-2D42-B119-2EA55C668197}">
      <dsp:nvSpPr>
        <dsp:cNvPr id="0" name=""/>
        <dsp:cNvSpPr/>
      </dsp:nvSpPr>
      <dsp:spPr>
        <a:xfrm>
          <a:off x="602" y="2826190"/>
          <a:ext cx="2241464" cy="784078"/>
        </a:xfrm>
        <a:prstGeom prst="chevron">
          <a:avLst/>
        </a:prstGeom>
        <a:solidFill>
          <a:srgbClr val="00707F"/>
        </a:solidFill>
        <a:ln w="25400" cap="flat" cmpd="sng" algn="ctr">
          <a:solidFill>
            <a:srgbClr val="00707F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9525" rIns="0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b="1" kern="1200">
              <a:solidFill>
                <a:prstClr val="white"/>
              </a:solidFill>
              <a:latin typeface="Candara" panose="020E0502030303020204" pitchFamily="34" charset="0"/>
              <a:ea typeface="+mn-ea"/>
              <a:cs typeface="+mn-cs"/>
            </a:rPr>
            <a:t>Règles de crédit et volume horaire</a:t>
          </a:r>
        </a:p>
      </dsp:txBody>
      <dsp:txXfrm>
        <a:off x="392641" y="2826190"/>
        <a:ext cx="1457386" cy="784078"/>
      </dsp:txXfrm>
    </dsp:sp>
    <dsp:sp modelId="{34FC47EF-B58B-F64F-8730-F0E4D18C1B85}">
      <dsp:nvSpPr>
        <dsp:cNvPr id="0" name=""/>
        <dsp:cNvSpPr/>
      </dsp:nvSpPr>
      <dsp:spPr>
        <a:xfrm>
          <a:off x="1987241" y="2892836"/>
          <a:ext cx="2299565" cy="650785"/>
        </a:xfrm>
        <a:prstGeom prst="chevron">
          <a:avLst/>
        </a:prstGeom>
        <a:solidFill>
          <a:srgbClr val="4BACC6">
            <a:alpha val="90000"/>
            <a:tint val="4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4BACC6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ndara" panose="020E0502030303020204" pitchFamily="34" charset="0"/>
              <a:ea typeface="+mn-ea"/>
              <a:cs typeface="+mn-cs"/>
            </a:rPr>
            <a:t>Tous les cours à </a:t>
          </a:r>
          <a:r>
            <a:rPr lang="fr-FR" sz="1400" kern="120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ndara" panose="020E0502030303020204" pitchFamily="34" charset="0"/>
              <a:ea typeface="+mn-ea"/>
              <a:cs typeface="+mn-cs"/>
            </a:rPr>
            <a:t>5 ECTS </a:t>
          </a:r>
          <a:r>
            <a:rPr lang="fr-FR" sz="1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ndara" panose="020E0502030303020204" pitchFamily="34" charset="0"/>
              <a:ea typeface="+mn-ea"/>
              <a:cs typeface="+mn-cs"/>
            </a:rPr>
            <a:t>(sans exception)</a:t>
          </a:r>
        </a:p>
      </dsp:txBody>
      <dsp:txXfrm>
        <a:off x="2312634" y="2892836"/>
        <a:ext cx="1648780" cy="650785"/>
      </dsp:txXfrm>
    </dsp:sp>
    <dsp:sp modelId="{88AC80ED-5091-EB48-8BA1-A99DCF46EB85}">
      <dsp:nvSpPr>
        <dsp:cNvPr id="0" name=""/>
        <dsp:cNvSpPr/>
      </dsp:nvSpPr>
      <dsp:spPr>
        <a:xfrm>
          <a:off x="4059032" y="2892836"/>
          <a:ext cx="2218087" cy="650785"/>
        </a:xfrm>
        <a:prstGeom prst="chevron">
          <a:avLst/>
        </a:prstGeom>
        <a:solidFill>
          <a:srgbClr val="4BACC6">
            <a:alpha val="90000"/>
            <a:tint val="4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4BACC6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ndara" panose="020E0502030303020204" pitchFamily="34" charset="0"/>
              <a:ea typeface="+mn-ea"/>
              <a:cs typeface="+mn-cs"/>
            </a:rPr>
            <a:t>1 ECTS = 6 heures de présentiel</a:t>
          </a:r>
        </a:p>
      </dsp:txBody>
      <dsp:txXfrm>
        <a:off x="4384425" y="2892836"/>
        <a:ext cx="1567302" cy="65078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6A2CD9-1539-484D-AB86-809199803CF9}">
      <dsp:nvSpPr>
        <dsp:cNvPr id="0" name=""/>
        <dsp:cNvSpPr/>
      </dsp:nvSpPr>
      <dsp:spPr>
        <a:xfrm>
          <a:off x="1004005" y="0"/>
          <a:ext cx="4064000" cy="4064000"/>
        </a:xfrm>
        <a:prstGeom prst="diamond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B458005-91B4-D040-8E92-4DA85B5AF8C9}">
      <dsp:nvSpPr>
        <dsp:cNvPr id="0" name=""/>
        <dsp:cNvSpPr/>
      </dsp:nvSpPr>
      <dsp:spPr>
        <a:xfrm>
          <a:off x="731748" y="386080"/>
          <a:ext cx="2245079" cy="1440871"/>
        </a:xfrm>
        <a:prstGeom prst="flowChartAlternateProcess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>
              <a:latin typeface="Candara" panose="020E0502030303020204" pitchFamily="34" charset="0"/>
            </a:rPr>
            <a:t>La démarche scientifique</a:t>
          </a:r>
        </a:p>
      </dsp:txBody>
      <dsp:txXfrm>
        <a:off x="802084" y="456416"/>
        <a:ext cx="2104407" cy="1300199"/>
      </dsp:txXfrm>
    </dsp:sp>
    <dsp:sp modelId="{E7956142-D9FA-E84D-B6D5-B1946E38F4AC}">
      <dsp:nvSpPr>
        <dsp:cNvPr id="0" name=""/>
        <dsp:cNvSpPr/>
      </dsp:nvSpPr>
      <dsp:spPr>
        <a:xfrm>
          <a:off x="3015173" y="386080"/>
          <a:ext cx="2405097" cy="1440871"/>
        </a:xfrm>
        <a:prstGeom prst="flowChartAlternateProcess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>
              <a:latin typeface="Candara" panose="020E0502030303020204" pitchFamily="34" charset="0"/>
            </a:rPr>
            <a:t>L’axe </a:t>
          </a:r>
          <a:br>
            <a:rPr lang="fr-FR" sz="1800" b="1" kern="1200">
              <a:latin typeface="Candara" panose="020E0502030303020204" pitchFamily="34" charset="0"/>
            </a:rPr>
          </a:br>
          <a:r>
            <a:rPr lang="fr-FR" sz="1800" b="1" kern="1200">
              <a:latin typeface="Candara" panose="020E0502030303020204" pitchFamily="34" charset="0"/>
            </a:rPr>
            <a:t>« </a:t>
          </a:r>
          <a:r>
            <a:rPr lang="fr-FR" sz="1800" b="1" kern="1200" err="1">
              <a:latin typeface="Candara" panose="020E0502030303020204" pitchFamily="34" charset="0"/>
            </a:rPr>
            <a:t>sustainable</a:t>
          </a:r>
          <a:r>
            <a:rPr lang="fr-FR" sz="1800" b="1" kern="1200">
              <a:latin typeface="Candara" panose="020E0502030303020204" pitchFamily="34" charset="0"/>
            </a:rPr>
            <a:t> »</a:t>
          </a:r>
        </a:p>
      </dsp:txBody>
      <dsp:txXfrm>
        <a:off x="3085509" y="456416"/>
        <a:ext cx="2264425" cy="1300199"/>
      </dsp:txXfrm>
    </dsp:sp>
    <dsp:sp modelId="{3F64821F-3DE6-9A4D-B0C9-4BCA85E1F095}">
      <dsp:nvSpPr>
        <dsp:cNvPr id="0" name=""/>
        <dsp:cNvSpPr/>
      </dsp:nvSpPr>
      <dsp:spPr>
        <a:xfrm>
          <a:off x="731748" y="2092960"/>
          <a:ext cx="2245079" cy="1440871"/>
        </a:xfrm>
        <a:prstGeom prst="flowChartAlternateProcess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>
              <a:latin typeface="Candara" panose="020E0502030303020204" pitchFamily="34" charset="0"/>
            </a:rPr>
            <a:t>L’axe </a:t>
          </a:r>
          <a:br>
            <a:rPr lang="fr-FR" sz="1800" b="1" kern="1200">
              <a:latin typeface="Candara" panose="020E0502030303020204" pitchFamily="34" charset="0"/>
            </a:rPr>
          </a:br>
          <a:r>
            <a:rPr lang="fr-FR" sz="1800" b="1" kern="1200">
              <a:latin typeface="Candara" panose="020E0502030303020204" pitchFamily="34" charset="0"/>
            </a:rPr>
            <a:t>« </a:t>
          </a:r>
          <a:r>
            <a:rPr lang="fr-FR" sz="1800" b="1" kern="1200" err="1">
              <a:latin typeface="Candara" panose="020E0502030303020204" pitchFamily="34" charset="0"/>
            </a:rPr>
            <a:t>analytics</a:t>
          </a:r>
          <a:r>
            <a:rPr lang="fr-FR" sz="1800" b="1" kern="1200">
              <a:latin typeface="Candara" panose="020E0502030303020204" pitchFamily="34" charset="0"/>
            </a:rPr>
            <a:t> »</a:t>
          </a:r>
        </a:p>
      </dsp:txBody>
      <dsp:txXfrm>
        <a:off x="802084" y="2163296"/>
        <a:ext cx="2104407" cy="1300199"/>
      </dsp:txXfrm>
    </dsp:sp>
    <dsp:sp modelId="{7F480DFB-59F2-C54D-B0B2-115EB2DB7FD5}">
      <dsp:nvSpPr>
        <dsp:cNvPr id="0" name=""/>
        <dsp:cNvSpPr/>
      </dsp:nvSpPr>
      <dsp:spPr>
        <a:xfrm>
          <a:off x="3023169" y="2092960"/>
          <a:ext cx="2389105" cy="1440871"/>
        </a:xfrm>
        <a:prstGeom prst="flowChartAlternateProcess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>
              <a:latin typeface="Candara" panose="020E0502030303020204" pitchFamily="34" charset="0"/>
            </a:rPr>
            <a:t>L’axe « </a:t>
          </a:r>
          <a:r>
            <a:rPr lang="fr-FR" sz="1800" b="1" kern="1200" err="1">
              <a:latin typeface="Candara" panose="020E0502030303020204" pitchFamily="34" charset="0"/>
            </a:rPr>
            <a:t>entrepreneurship</a:t>
          </a:r>
          <a:r>
            <a:rPr lang="fr-FR" sz="1800" b="1" kern="1200">
              <a:latin typeface="Candara" panose="020E0502030303020204" pitchFamily="34" charset="0"/>
            </a:rPr>
            <a:t> »</a:t>
          </a:r>
        </a:p>
      </dsp:txBody>
      <dsp:txXfrm>
        <a:off x="3093505" y="2163296"/>
        <a:ext cx="2248433" cy="130019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E845F6-A4E5-4843-9634-EE57E70768C9}">
      <dsp:nvSpPr>
        <dsp:cNvPr id="0" name=""/>
        <dsp:cNvSpPr/>
      </dsp:nvSpPr>
      <dsp:spPr>
        <a:xfrm>
          <a:off x="0" y="1838700"/>
          <a:ext cx="6096000" cy="163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707F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F29979A-5778-43D6-BDE9-4B8F2DBDB08C}">
      <dsp:nvSpPr>
        <dsp:cNvPr id="0" name=""/>
        <dsp:cNvSpPr/>
      </dsp:nvSpPr>
      <dsp:spPr>
        <a:xfrm>
          <a:off x="304800" y="879299"/>
          <a:ext cx="4267200" cy="1918800"/>
        </a:xfrm>
        <a:prstGeom prst="roundRect">
          <a:avLst/>
        </a:prstGeom>
        <a:solidFill>
          <a:srgbClr val="00707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b="1" kern="1200" dirty="0">
              <a:latin typeface="Candara" panose="020E0502030303020204" pitchFamily="34" charset="0"/>
            </a:rPr>
            <a:t>Le contenu des programmes</a:t>
          </a:r>
        </a:p>
      </dsp:txBody>
      <dsp:txXfrm>
        <a:off x="398468" y="972967"/>
        <a:ext cx="4079864" cy="173146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C37DF3-89A5-46EE-9B9E-8F81052B11F3}">
      <dsp:nvSpPr>
        <dsp:cNvPr id="0" name=""/>
        <dsp:cNvSpPr/>
      </dsp:nvSpPr>
      <dsp:spPr>
        <a:xfrm rot="5400000">
          <a:off x="-326231" y="326692"/>
          <a:ext cx="2174874" cy="1522412"/>
        </a:xfrm>
        <a:prstGeom prst="chevron">
          <a:avLst/>
        </a:prstGeom>
        <a:solidFill>
          <a:schemeClr val="bg1">
            <a:lumMod val="8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u="none" kern="1200">
              <a:solidFill>
                <a:schemeClr val="tx1">
                  <a:lumMod val="65000"/>
                  <a:lumOff val="35000"/>
                </a:schemeClr>
              </a:solidFill>
              <a:latin typeface="Candara" panose="020E0502030303020204" pitchFamily="34" charset="0"/>
            </a:rPr>
            <a:t>Bloc 1</a:t>
          </a:r>
        </a:p>
      </dsp:txBody>
      <dsp:txXfrm rot="-5400000">
        <a:off x="0" y="761667"/>
        <a:ext cx="1522412" cy="652462"/>
      </dsp:txXfrm>
    </dsp:sp>
    <dsp:sp modelId="{59590868-C74F-4DB2-902C-5C4071E44A15}">
      <dsp:nvSpPr>
        <dsp:cNvPr id="0" name=""/>
        <dsp:cNvSpPr/>
      </dsp:nvSpPr>
      <dsp:spPr>
        <a:xfrm rot="5400000">
          <a:off x="4169171" y="-2646298"/>
          <a:ext cx="1413668" cy="670718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179388" lvl="1" indent="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lr>
              <a:schemeClr val="tx1"/>
            </a:buClr>
            <a:buFont typeface="Wingdings" panose="05000000000000000000" pitchFamily="2" charset="2"/>
            <a:buNone/>
            <a:tabLst/>
          </a:pPr>
          <a:r>
            <a:rPr lang="en-US" sz="2000" b="1" kern="1200">
              <a:solidFill>
                <a:srgbClr val="7030A0"/>
              </a:solidFill>
              <a:latin typeface="Candara" panose="020E0502030303020204" pitchFamily="34" charset="0"/>
            </a:rPr>
            <a:t>Scientific Methods in Management/Economics </a:t>
          </a:r>
          <a:r>
            <a:rPr lang="en-US" sz="2000" kern="1200">
              <a:latin typeface="Candara" panose="020E0502030303020204" pitchFamily="34" charset="0"/>
            </a:rPr>
            <a:t>(</a:t>
          </a:r>
          <a:r>
            <a:rPr lang="fr-FR" sz="2000" kern="1200">
              <a:latin typeface="Candara" panose="020E0502030303020204" pitchFamily="34" charset="0"/>
            </a:rPr>
            <a:t>5 ECTS)</a:t>
          </a:r>
          <a:endParaRPr lang="en-BE" sz="2000" kern="1200">
            <a:solidFill>
              <a:srgbClr val="7030A0"/>
            </a:solidFill>
          </a:endParaRPr>
        </a:p>
      </dsp:txBody>
      <dsp:txXfrm rot="-5400000">
        <a:off x="1522412" y="69471"/>
        <a:ext cx="6638177" cy="1275648"/>
      </dsp:txXfrm>
    </dsp:sp>
    <dsp:sp modelId="{594C774F-5266-432E-8535-0DCF85A35D6A}">
      <dsp:nvSpPr>
        <dsp:cNvPr id="0" name=""/>
        <dsp:cNvSpPr/>
      </dsp:nvSpPr>
      <dsp:spPr>
        <a:xfrm rot="5400000">
          <a:off x="-326231" y="2214895"/>
          <a:ext cx="2174874" cy="1522412"/>
        </a:xfrm>
        <a:prstGeom prst="chevron">
          <a:avLst/>
        </a:prstGeom>
        <a:solidFill>
          <a:schemeClr val="bg1">
            <a:lumMod val="8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2000" b="1" u="none" kern="1200" noProof="0">
              <a:solidFill>
                <a:schemeClr val="tx1">
                  <a:lumMod val="65000"/>
                  <a:lumOff val="35000"/>
                </a:schemeClr>
              </a:solidFill>
              <a:latin typeface="Candara" panose="020E0502030303020204" pitchFamily="34" charset="0"/>
            </a:rPr>
            <a:t>Bloc 2</a:t>
          </a:r>
        </a:p>
      </dsp:txBody>
      <dsp:txXfrm rot="-5400000">
        <a:off x="0" y="2649870"/>
        <a:ext cx="1522412" cy="652462"/>
      </dsp:txXfrm>
    </dsp:sp>
    <dsp:sp modelId="{5DC9A092-24F1-4B73-96B4-6E0CCFAB8148}">
      <dsp:nvSpPr>
        <dsp:cNvPr id="0" name=""/>
        <dsp:cNvSpPr/>
      </dsp:nvSpPr>
      <dsp:spPr>
        <a:xfrm rot="5400000">
          <a:off x="4169171" y="-758095"/>
          <a:ext cx="1413668" cy="670718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179388" lvl="1" indent="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lr>
              <a:schemeClr val="tx1"/>
            </a:buClr>
            <a:buFont typeface="Wingdings" panose="05000000000000000000" pitchFamily="2" charset="2"/>
            <a:buNone/>
            <a:tabLst/>
          </a:pPr>
          <a:r>
            <a:rPr lang="fr-FR" sz="2000" b="1" kern="1200">
              <a:solidFill>
                <a:srgbClr val="7030A0"/>
              </a:solidFill>
              <a:latin typeface="Candara" panose="020E0502030303020204" pitchFamily="34" charset="0"/>
              <a:cs typeface="Calibri" panose="020F0502020204030204" pitchFamily="34" charset="0"/>
            </a:rPr>
            <a:t>TFE et stage </a:t>
          </a:r>
          <a:r>
            <a:rPr lang="fr-FR" sz="2000" kern="1200">
              <a:latin typeface="Candara" panose="020E0502030303020204" pitchFamily="34" charset="0"/>
              <a:cs typeface="Calibri" panose="020F0502020204030204" pitchFamily="34" charset="0"/>
            </a:rPr>
            <a:t>(25 ECTS)</a:t>
          </a:r>
          <a:endParaRPr lang="fr-FR" sz="2000" kern="1200">
            <a:latin typeface="Candara" panose="020E0502030303020204" pitchFamily="34" charset="0"/>
          </a:endParaRPr>
        </a:p>
      </dsp:txBody>
      <dsp:txXfrm rot="-5400000">
        <a:off x="1522412" y="1957674"/>
        <a:ext cx="6638177" cy="127564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C37DF3-89A5-46EE-9B9E-8F81052B11F3}">
      <dsp:nvSpPr>
        <dsp:cNvPr id="0" name=""/>
        <dsp:cNvSpPr/>
      </dsp:nvSpPr>
      <dsp:spPr>
        <a:xfrm rot="5400000">
          <a:off x="-545845" y="536506"/>
          <a:ext cx="2411571" cy="1338558"/>
        </a:xfrm>
        <a:prstGeom prst="chevron">
          <a:avLst/>
        </a:prstGeom>
        <a:solidFill>
          <a:prstClr val="white">
            <a:lumMod val="85000"/>
          </a:prstClr>
        </a:solidFill>
        <a:ln w="25400" cap="flat" cmpd="sng" algn="ctr">
          <a:solidFill>
            <a:prstClr val="white">
              <a:lumMod val="50000"/>
            </a:prst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FR" sz="2000" b="1" u="none" kern="1200" dirty="0">
              <a:solidFill>
                <a:schemeClr val="tx1">
                  <a:lumMod val="65000"/>
                  <a:lumOff val="35000"/>
                </a:schemeClr>
              </a:solidFill>
              <a:latin typeface="Candara" panose="020E0502030303020204" pitchFamily="34" charset="0"/>
            </a:rPr>
            <a:t>MSG &amp; MIG</a:t>
          </a:r>
        </a:p>
      </dsp:txBody>
      <dsp:txXfrm rot="-5400000">
        <a:off x="-9338" y="669278"/>
        <a:ext cx="1338558" cy="1073013"/>
      </dsp:txXfrm>
    </dsp:sp>
    <dsp:sp modelId="{59590868-C74F-4DB2-902C-5C4071E44A15}">
      <dsp:nvSpPr>
        <dsp:cNvPr id="0" name=""/>
        <dsp:cNvSpPr/>
      </dsp:nvSpPr>
      <dsp:spPr>
        <a:xfrm rot="5400000">
          <a:off x="4065124" y="-2752096"/>
          <a:ext cx="1768925" cy="727809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fr-BE" sz="1800" kern="1200" noProof="0">
              <a:latin typeface="Candara" panose="020E0502030303020204" pitchFamily="34" charset="0"/>
            </a:rPr>
            <a:t>Un cours (5 ECTS) à choisir parmi : </a:t>
          </a:r>
          <a:endParaRPr lang="fr-FR" sz="1800" b="1" u="sng" kern="1200">
            <a:latin typeface="Candara" panose="020E0502030303020204" pitchFamily="34" charset="0"/>
          </a:endParaRPr>
        </a:p>
        <a:p>
          <a:pPr marL="342900" lvl="2" indent="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lr>
              <a:schemeClr val="tx1"/>
            </a:buClr>
            <a:buFont typeface="Wingdings" panose="05000000000000000000" pitchFamily="2" charset="2"/>
            <a:buChar char="ü"/>
          </a:pPr>
          <a:r>
            <a:rPr lang="tr-TR" sz="1800" b="1" i="0" u="none" kern="1200">
              <a:solidFill>
                <a:srgbClr val="7030A0"/>
              </a:solidFill>
              <a:latin typeface="Candara" panose="020E0502030303020204" pitchFamily="34" charset="0"/>
            </a:rPr>
            <a:t>Sustainable Finance</a:t>
          </a:r>
          <a:endParaRPr lang="en-BE" sz="1800" b="1" kern="1200">
            <a:solidFill>
              <a:srgbClr val="7030A0"/>
            </a:solidFill>
            <a:latin typeface="Candara" panose="020E0502030303020204" pitchFamily="34" charset="0"/>
          </a:endParaRPr>
        </a:p>
        <a:p>
          <a:pPr marL="342900" lvl="2" indent="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lr>
              <a:schemeClr val="tx1"/>
            </a:buClr>
            <a:buFont typeface="Wingdings" panose="05000000000000000000" pitchFamily="2" charset="2"/>
            <a:buChar char="ü"/>
          </a:pPr>
          <a:r>
            <a:rPr lang="tr-TR" sz="1800" b="1" i="0" u="none" kern="1200">
              <a:solidFill>
                <a:srgbClr val="7030A0"/>
              </a:solidFill>
              <a:latin typeface="Candara" panose="020E0502030303020204" pitchFamily="34" charset="0"/>
            </a:rPr>
            <a:t>Life Cycle Management</a:t>
          </a:r>
          <a:endParaRPr lang="tr-TR" sz="1800" b="1" kern="1200">
            <a:solidFill>
              <a:srgbClr val="7030A0"/>
            </a:solidFill>
            <a:latin typeface="Candara" panose="020E0502030303020204" pitchFamily="34" charset="0"/>
          </a:endParaRPr>
        </a:p>
        <a:p>
          <a:pPr marL="342900" lvl="2" indent="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lr>
              <a:schemeClr val="tx1"/>
            </a:buClr>
            <a:buFont typeface="Wingdings" panose="05000000000000000000" pitchFamily="2" charset="2"/>
            <a:buChar char="ü"/>
          </a:pPr>
          <a:r>
            <a:rPr lang="en-US" sz="1800" b="1" i="0" u="none" kern="1200" dirty="0">
              <a:solidFill>
                <a:srgbClr val="7030A0"/>
              </a:solidFill>
              <a:latin typeface="Candara" panose="020E0502030303020204" pitchFamily="34" charset="0"/>
            </a:rPr>
            <a:t>Reporting and Metrics for Sustainability</a:t>
          </a:r>
          <a:endParaRPr lang="en-US" sz="1800" b="1" kern="1200" dirty="0">
            <a:solidFill>
              <a:srgbClr val="7030A0"/>
            </a:solidFill>
            <a:latin typeface="Candara" panose="020E0502030303020204" pitchFamily="34" charset="0"/>
          </a:endParaRPr>
        </a:p>
        <a:p>
          <a:pPr marL="177800" lvl="1" indent="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None/>
          </a:pPr>
          <a:r>
            <a:rPr lang="en-US" sz="1800" b="0" i="0" u="none" kern="1200">
              <a:latin typeface="Candara" panose="020E0502030303020204" pitchFamily="34" charset="0"/>
            </a:rPr>
            <a:t>avec un </a:t>
          </a:r>
          <a:r>
            <a:rPr lang="en-US" sz="1800" b="0" i="0" u="none" kern="1200" err="1">
              <a:latin typeface="Candara" panose="020E0502030303020204" pitchFamily="34" charset="0"/>
            </a:rPr>
            <a:t>partim</a:t>
          </a:r>
          <a:r>
            <a:rPr lang="en-US" sz="1800" b="0" i="0" u="none" kern="1200">
              <a:latin typeface="Candara" panose="020E0502030303020204" pitchFamily="34" charset="0"/>
            </a:rPr>
            <a:t> </a:t>
          </a:r>
          <a:r>
            <a:rPr lang="en-US" sz="1800" b="0" i="0" u="none" kern="1200" err="1">
              <a:latin typeface="Candara" panose="020E0502030303020204" pitchFamily="34" charset="0"/>
            </a:rPr>
            <a:t>commun</a:t>
          </a:r>
          <a:r>
            <a:rPr lang="en-US" sz="1800" b="0" i="0" u="none" kern="1200">
              <a:latin typeface="Candara" panose="020E0502030303020204" pitchFamily="34" charset="0"/>
            </a:rPr>
            <a:t> </a:t>
          </a:r>
          <a:r>
            <a:rPr lang="fr-BE" sz="1800" b="0" i="0" u="none" kern="1200" noProof="0">
              <a:latin typeface="Candara" panose="020E0502030303020204" pitchFamily="34" charset="0"/>
            </a:rPr>
            <a:t>« </a:t>
          </a:r>
          <a:r>
            <a:rPr lang="en-US" sz="1800" b="0" i="0" u="none" kern="1200">
              <a:latin typeface="Candara" panose="020E0502030303020204" pitchFamily="34" charset="0"/>
            </a:rPr>
            <a:t>Sustainable Business Models: a Serious Game</a:t>
          </a:r>
          <a:r>
            <a:rPr lang="fr-BE" sz="1800" b="0" i="0" u="none" kern="1200" noProof="0">
              <a:latin typeface="Candara" panose="020E0502030303020204" pitchFamily="34" charset="0"/>
            </a:rPr>
            <a:t> »</a:t>
          </a:r>
          <a:endParaRPr lang="fr-BE" sz="1800" b="1" kern="1200" noProof="0">
            <a:solidFill>
              <a:srgbClr val="00707F"/>
            </a:solidFill>
            <a:latin typeface="Candara" panose="020E0502030303020204" pitchFamily="34" charset="0"/>
          </a:endParaRPr>
        </a:p>
      </dsp:txBody>
      <dsp:txXfrm rot="-5400000">
        <a:off x="1310539" y="88841"/>
        <a:ext cx="7191743" cy="1596221"/>
      </dsp:txXfrm>
    </dsp:sp>
    <dsp:sp modelId="{370EA244-6910-44CE-8C0A-25466C4B5CDE}">
      <dsp:nvSpPr>
        <dsp:cNvPr id="0" name=""/>
        <dsp:cNvSpPr/>
      </dsp:nvSpPr>
      <dsp:spPr>
        <a:xfrm rot="5400000">
          <a:off x="-288168" y="2449930"/>
          <a:ext cx="1858858" cy="1301200"/>
        </a:xfrm>
        <a:prstGeom prst="chevron">
          <a:avLst/>
        </a:prstGeom>
        <a:solidFill>
          <a:prstClr val="white">
            <a:lumMod val="85000"/>
          </a:prstClr>
        </a:solidFill>
        <a:ln w="25400" cap="flat" cmpd="sng" algn="ctr">
          <a:solidFill>
            <a:prstClr val="white">
              <a:lumMod val="50000"/>
            </a:prst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Font typeface="Wingdings" panose="05000000000000000000" pitchFamily="2" charset="2"/>
            <a:buNone/>
          </a:pPr>
          <a:r>
            <a:rPr lang="fr-BE" sz="2000" b="1" kern="1200" noProof="0" dirty="0">
              <a:solidFill>
                <a:schemeClr val="tx1">
                  <a:lumMod val="65000"/>
                  <a:lumOff val="35000"/>
                </a:schemeClr>
              </a:solidFill>
            </a:rPr>
            <a:t>MSE</a:t>
          </a:r>
        </a:p>
      </dsp:txBody>
      <dsp:txXfrm rot="-5400000">
        <a:off x="-9339" y="2821701"/>
        <a:ext cx="1301200" cy="557658"/>
      </dsp:txXfrm>
    </dsp:sp>
    <dsp:sp modelId="{FF864830-F510-4660-8776-2675F5AF1485}">
      <dsp:nvSpPr>
        <dsp:cNvPr id="0" name=""/>
        <dsp:cNvSpPr/>
      </dsp:nvSpPr>
      <dsp:spPr>
        <a:xfrm rot="5400000">
          <a:off x="4326780" y="-863816"/>
          <a:ext cx="1208257" cy="727809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177800" lvl="1" indent="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None/>
          </a:pPr>
          <a:r>
            <a:rPr lang="fr-BE" sz="2000" b="1" kern="1200" noProof="0">
              <a:solidFill>
                <a:srgbClr val="7030A0"/>
              </a:solidFill>
            </a:rPr>
            <a:t>Energy </a:t>
          </a:r>
          <a:r>
            <a:rPr lang="fr-BE" sz="2000" b="1" kern="1200" noProof="0" err="1">
              <a:solidFill>
                <a:srgbClr val="7030A0"/>
              </a:solidFill>
            </a:rPr>
            <a:t>Economics</a:t>
          </a:r>
          <a:r>
            <a:rPr lang="fr-BE" sz="2000" b="1" kern="1200" noProof="0">
              <a:solidFill>
                <a:srgbClr val="7030A0"/>
              </a:solidFill>
            </a:rPr>
            <a:t> </a:t>
          </a:r>
          <a:r>
            <a:rPr lang="fr-BE" sz="2000" b="0" kern="1200" noProof="0">
              <a:solidFill>
                <a:schemeClr val="tx1"/>
              </a:solidFill>
            </a:rPr>
            <a:t>(5 ECTS)</a:t>
          </a:r>
        </a:p>
      </dsp:txBody>
      <dsp:txXfrm rot="-5400000">
        <a:off x="1291861" y="2230085"/>
        <a:ext cx="7219113" cy="1090293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C37DF3-89A5-46EE-9B9E-8F81052B11F3}">
      <dsp:nvSpPr>
        <dsp:cNvPr id="0" name=""/>
        <dsp:cNvSpPr/>
      </dsp:nvSpPr>
      <dsp:spPr>
        <a:xfrm rot="5400000">
          <a:off x="-344921" y="348238"/>
          <a:ext cx="2299474" cy="1609631"/>
        </a:xfrm>
        <a:prstGeom prst="chevron">
          <a:avLst/>
        </a:prstGeom>
        <a:solidFill>
          <a:prstClr val="white">
            <a:lumMod val="85000"/>
          </a:prstClr>
        </a:solidFill>
        <a:ln w="25400" cap="flat" cmpd="sng" algn="ctr">
          <a:solidFill>
            <a:prstClr val="white">
              <a:lumMod val="50000"/>
            </a:prst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u="none" kern="1200" dirty="0">
              <a:solidFill>
                <a:prstClr val="black">
                  <a:lumMod val="65000"/>
                  <a:lumOff val="35000"/>
                </a:prstClr>
              </a:solidFill>
              <a:latin typeface="Candara" panose="020E0502030303020204" pitchFamily="34" charset="0"/>
              <a:ea typeface="+mn-ea"/>
              <a:cs typeface="+mn-cs"/>
            </a:rPr>
            <a:t>MSG</a:t>
          </a:r>
          <a:endParaRPr lang="en-BE" sz="2000" b="1" u="none" kern="1200" dirty="0">
            <a:solidFill>
              <a:prstClr val="black">
                <a:lumMod val="65000"/>
                <a:lumOff val="35000"/>
              </a:prstClr>
            </a:solidFill>
            <a:latin typeface="Candara" panose="020E0502030303020204" pitchFamily="34" charset="0"/>
            <a:ea typeface="+mn-ea"/>
            <a:cs typeface="+mn-cs"/>
          </a:endParaRPr>
        </a:p>
      </dsp:txBody>
      <dsp:txXfrm rot="-5400000">
        <a:off x="1" y="808133"/>
        <a:ext cx="1609631" cy="689843"/>
      </dsp:txXfrm>
    </dsp:sp>
    <dsp:sp modelId="{59590868-C74F-4DB2-902C-5C4071E44A15}">
      <dsp:nvSpPr>
        <dsp:cNvPr id="0" name=""/>
        <dsp:cNvSpPr/>
      </dsp:nvSpPr>
      <dsp:spPr>
        <a:xfrm rot="5400000">
          <a:off x="4218534" y="-2608902"/>
          <a:ext cx="1494658" cy="6712464"/>
        </a:xfrm>
        <a:prstGeom prst="round2SameRect">
          <a:avLst/>
        </a:prstGeom>
        <a:solidFill>
          <a:prstClr val="white">
            <a:alpha val="90000"/>
            <a:hueOff val="0"/>
            <a:satOff val="0"/>
            <a:lumOff val="0"/>
            <a:alphaOff val="0"/>
          </a:prstClr>
        </a:solidFill>
        <a:ln w="25400" cap="flat" cmpd="sng" algn="ctr">
          <a:solidFill>
            <a:prstClr val="white">
              <a:lumMod val="50000"/>
            </a:prst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179388" lvl="1" indent="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lr>
              <a:prstClr val="black"/>
            </a:buClr>
            <a:buFont typeface="Wingdings" panose="05000000000000000000" pitchFamily="2" charset="2"/>
            <a:buNone/>
            <a:tabLst/>
          </a:pPr>
          <a:r>
            <a:rPr lang="en-US" sz="2000" b="1" kern="1200">
              <a:solidFill>
                <a:srgbClr val="7030A0"/>
              </a:solidFill>
              <a:latin typeface="Candara" panose="020E0502030303020204" pitchFamily="34" charset="0"/>
              <a:ea typeface="+mn-ea"/>
              <a:cs typeface="+mn-cs"/>
            </a:rPr>
            <a:t>Quantitative Methods in Management </a:t>
          </a:r>
          <a:r>
            <a:rPr lang="en-US" sz="2000" b="0" kern="1200">
              <a:solidFill>
                <a:schemeClr val="tx1"/>
              </a:solidFill>
              <a:latin typeface="Candara" panose="020E0502030303020204" pitchFamily="34" charset="0"/>
              <a:ea typeface="+mn-ea"/>
              <a:cs typeface="+mn-cs"/>
            </a:rPr>
            <a:t>(5 ECTS)</a:t>
          </a:r>
          <a:endParaRPr lang="en-BE" sz="2000" b="0" kern="1200">
            <a:solidFill>
              <a:schemeClr val="tx1"/>
            </a:solidFill>
            <a:latin typeface="Candara" panose="020E0502030303020204" pitchFamily="34" charset="0"/>
            <a:ea typeface="+mn-ea"/>
            <a:cs typeface="+mn-cs"/>
          </a:endParaRPr>
        </a:p>
        <a:p>
          <a:pPr marL="179388" lvl="1" indent="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lr>
              <a:prstClr val="black"/>
            </a:buClr>
            <a:buFont typeface="Wingdings" panose="05000000000000000000" pitchFamily="2" charset="2"/>
            <a:buNone/>
            <a:tabLst/>
          </a:pPr>
          <a:r>
            <a:rPr lang="en-US" sz="2000" b="1" kern="1200" dirty="0">
              <a:solidFill>
                <a:srgbClr val="7030A0"/>
              </a:solidFill>
              <a:latin typeface="Candara" panose="020E0502030303020204" pitchFamily="34" charset="0"/>
              <a:ea typeface="+mn-ea"/>
              <a:cs typeface="+mn-cs"/>
            </a:rPr>
            <a:t>Management Analytics </a:t>
          </a:r>
          <a:r>
            <a:rPr lang="en-US" sz="2000" b="0" kern="1200" dirty="0">
              <a:solidFill>
                <a:schemeClr val="tx1"/>
              </a:solidFill>
              <a:latin typeface="Candara" panose="020E0502030303020204" pitchFamily="34" charset="0"/>
              <a:ea typeface="+mn-ea"/>
              <a:cs typeface="+mn-cs"/>
            </a:rPr>
            <a:t>(5 ECTS)</a:t>
          </a:r>
        </a:p>
      </dsp:txBody>
      <dsp:txXfrm rot="-5400000">
        <a:off x="1609632" y="72963"/>
        <a:ext cx="6639501" cy="1348732"/>
      </dsp:txXfrm>
    </dsp:sp>
    <dsp:sp modelId="{594C774F-5266-432E-8535-0DCF85A35D6A}">
      <dsp:nvSpPr>
        <dsp:cNvPr id="0" name=""/>
        <dsp:cNvSpPr/>
      </dsp:nvSpPr>
      <dsp:spPr>
        <a:xfrm rot="5400000">
          <a:off x="-344921" y="2362609"/>
          <a:ext cx="2299474" cy="1609631"/>
        </a:xfrm>
        <a:prstGeom prst="chevron">
          <a:avLst/>
        </a:prstGeom>
        <a:solidFill>
          <a:prstClr val="white">
            <a:lumMod val="85000"/>
          </a:prstClr>
        </a:solidFill>
        <a:ln w="25400" cap="flat" cmpd="sng" algn="ctr">
          <a:solidFill>
            <a:prstClr val="white">
              <a:lumMod val="50000"/>
            </a:prst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2000" b="1" u="none" kern="1200" noProof="0" dirty="0">
              <a:solidFill>
                <a:prstClr val="black">
                  <a:lumMod val="65000"/>
                  <a:lumOff val="35000"/>
                </a:prstClr>
              </a:solidFill>
              <a:latin typeface="Candara" panose="020E0502030303020204" pitchFamily="34" charset="0"/>
              <a:ea typeface="+mn-ea"/>
              <a:cs typeface="+mn-cs"/>
            </a:rPr>
            <a:t>MIG</a:t>
          </a:r>
        </a:p>
      </dsp:txBody>
      <dsp:txXfrm rot="-5400000">
        <a:off x="1" y="2822504"/>
        <a:ext cx="1609631" cy="689843"/>
      </dsp:txXfrm>
    </dsp:sp>
    <dsp:sp modelId="{5DC9A092-24F1-4B73-96B4-6E0CCFAB8148}">
      <dsp:nvSpPr>
        <dsp:cNvPr id="0" name=""/>
        <dsp:cNvSpPr/>
      </dsp:nvSpPr>
      <dsp:spPr>
        <a:xfrm rot="5400000">
          <a:off x="4218534" y="-592813"/>
          <a:ext cx="1494658" cy="6712464"/>
        </a:xfrm>
        <a:prstGeom prst="round2SameRect">
          <a:avLst/>
        </a:prstGeom>
        <a:solidFill>
          <a:prstClr val="white">
            <a:alpha val="90000"/>
            <a:hueOff val="0"/>
            <a:satOff val="0"/>
            <a:lumOff val="0"/>
            <a:alphaOff val="0"/>
          </a:prstClr>
        </a:solidFill>
        <a:ln w="25400" cap="flat" cmpd="sng" algn="ctr">
          <a:solidFill>
            <a:prstClr val="white">
              <a:lumMod val="50000"/>
            </a:prst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179388" lvl="1" indent="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lr>
              <a:prstClr val="black"/>
            </a:buClr>
            <a:buFont typeface="Wingdings" panose="05000000000000000000" pitchFamily="2" charset="2"/>
            <a:buNone/>
            <a:tabLst/>
          </a:pPr>
          <a:r>
            <a:rPr lang="en-US" sz="2000" b="1" kern="1200" dirty="0">
              <a:solidFill>
                <a:srgbClr val="7030A0"/>
              </a:solidFill>
              <a:latin typeface="Candara" panose="020E0502030303020204" pitchFamily="34" charset="0"/>
              <a:ea typeface="+mn-ea"/>
              <a:cs typeface="+mn-cs"/>
            </a:rPr>
            <a:t>Business Analytics </a:t>
          </a:r>
          <a:r>
            <a:rPr lang="en-US" sz="2000" b="0" kern="1200" dirty="0">
              <a:solidFill>
                <a:prstClr val="black"/>
              </a:solidFill>
              <a:latin typeface="Candara" panose="020E0502030303020204" pitchFamily="34" charset="0"/>
              <a:ea typeface="+mn-ea"/>
              <a:cs typeface="+mn-cs"/>
            </a:rPr>
            <a:t>(5 ECTS)</a:t>
          </a:r>
          <a:endParaRPr lang="fr-FR" sz="2000" b="0" kern="1200" dirty="0">
            <a:solidFill>
              <a:prstClr val="black"/>
            </a:solidFill>
            <a:latin typeface="Candara" panose="020E0502030303020204" pitchFamily="34" charset="0"/>
            <a:ea typeface="+mn-ea"/>
            <a:cs typeface="+mn-cs"/>
          </a:endParaRPr>
        </a:p>
        <a:p>
          <a:pPr marL="179388" lvl="1" indent="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lr>
              <a:prstClr val="black"/>
            </a:buClr>
            <a:buFont typeface="Wingdings" panose="05000000000000000000" pitchFamily="2" charset="2"/>
            <a:buNone/>
            <a:tabLst/>
          </a:pPr>
          <a:r>
            <a:rPr lang="en-US" sz="2000" b="1" kern="1200" dirty="0">
              <a:solidFill>
                <a:srgbClr val="7030A0"/>
              </a:solidFill>
              <a:latin typeface="Candara" panose="020E0502030303020204" pitchFamily="34" charset="0"/>
              <a:ea typeface="+mn-ea"/>
              <a:cs typeface="+mn-cs"/>
            </a:rPr>
            <a:t>Models and Methods in Applied Statistics </a:t>
          </a:r>
          <a:r>
            <a:rPr lang="en-US" sz="2000" b="0" kern="1200" dirty="0">
              <a:solidFill>
                <a:schemeClr val="tx1"/>
              </a:solidFill>
              <a:latin typeface="Candara" panose="020E0502030303020204" pitchFamily="34" charset="0"/>
              <a:ea typeface="+mn-ea"/>
              <a:cs typeface="+mn-cs"/>
            </a:rPr>
            <a:t>(5 ECTS) </a:t>
          </a:r>
          <a:r>
            <a:rPr lang="en-US" sz="2000" b="0" kern="1200" dirty="0" err="1">
              <a:solidFill>
                <a:schemeClr val="tx1"/>
              </a:solidFill>
              <a:latin typeface="Candara" panose="020E0502030303020204" pitchFamily="34" charset="0"/>
              <a:ea typeface="+mn-ea"/>
              <a:cs typeface="+mn-cs"/>
            </a:rPr>
            <a:t>cours</a:t>
          </a:r>
          <a:r>
            <a:rPr lang="en-US" sz="2000" b="0" kern="1200" dirty="0">
              <a:solidFill>
                <a:schemeClr val="tx1"/>
              </a:solidFill>
              <a:latin typeface="Candara" panose="020E0502030303020204" pitchFamily="34" charset="0"/>
              <a:ea typeface="+mn-ea"/>
              <a:cs typeface="+mn-cs"/>
            </a:rPr>
            <a:t> en option</a:t>
          </a:r>
        </a:p>
        <a:p>
          <a:pPr marL="179388" lvl="1" indent="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lr>
              <a:prstClr val="black"/>
            </a:buClr>
            <a:buFont typeface="Wingdings" panose="05000000000000000000" pitchFamily="2" charset="2"/>
            <a:buNone/>
            <a:tabLst/>
          </a:pPr>
          <a:r>
            <a:rPr lang="en-US" sz="2000" b="1" kern="1200">
              <a:solidFill>
                <a:srgbClr val="7030A0"/>
              </a:solidFill>
              <a:latin typeface="Candara" panose="020E0502030303020204" pitchFamily="34" charset="0"/>
              <a:ea typeface="+mn-ea"/>
              <a:cs typeface="+mn-cs"/>
            </a:rPr>
            <a:t>Forecasting and Microsimulation </a:t>
          </a:r>
          <a:r>
            <a:rPr lang="en-US" sz="2000" b="0" kern="1200">
              <a:solidFill>
                <a:schemeClr val="tx1"/>
              </a:solidFill>
              <a:latin typeface="Candara" panose="020E0502030303020204" pitchFamily="34" charset="0"/>
              <a:ea typeface="+mn-ea"/>
              <a:cs typeface="+mn-cs"/>
            </a:rPr>
            <a:t>(5 ECTS) </a:t>
          </a:r>
          <a:r>
            <a:rPr lang="en-US" sz="2000" b="0" kern="1200" err="1">
              <a:solidFill>
                <a:schemeClr val="tx1"/>
              </a:solidFill>
              <a:latin typeface="Candara" panose="020E0502030303020204" pitchFamily="34" charset="0"/>
              <a:ea typeface="+mn-ea"/>
              <a:cs typeface="+mn-cs"/>
            </a:rPr>
            <a:t>cours</a:t>
          </a:r>
          <a:r>
            <a:rPr lang="en-US" sz="2000" b="0" kern="1200">
              <a:solidFill>
                <a:schemeClr val="tx1"/>
              </a:solidFill>
              <a:latin typeface="Candara" panose="020E0502030303020204" pitchFamily="34" charset="0"/>
              <a:ea typeface="+mn-ea"/>
              <a:cs typeface="+mn-cs"/>
            </a:rPr>
            <a:t> en option</a:t>
          </a:r>
          <a:endParaRPr lang="fr-FR" sz="2000" b="0" kern="1200">
            <a:solidFill>
              <a:schemeClr val="tx1"/>
            </a:solidFill>
            <a:latin typeface="Candara" panose="020E0502030303020204" pitchFamily="34" charset="0"/>
            <a:ea typeface="+mn-ea"/>
            <a:cs typeface="+mn-cs"/>
          </a:endParaRPr>
        </a:p>
      </dsp:txBody>
      <dsp:txXfrm rot="-5400000">
        <a:off x="1609632" y="2089052"/>
        <a:ext cx="6639501" cy="1348732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4C774F-5266-432E-8535-0DCF85A35D6A}">
      <dsp:nvSpPr>
        <dsp:cNvPr id="0" name=""/>
        <dsp:cNvSpPr/>
      </dsp:nvSpPr>
      <dsp:spPr>
        <a:xfrm rot="5400000">
          <a:off x="488137" y="417959"/>
          <a:ext cx="1878631" cy="2219681"/>
        </a:xfrm>
        <a:prstGeom prst="chevron">
          <a:avLst/>
        </a:prstGeom>
        <a:solidFill>
          <a:prstClr val="white">
            <a:lumMod val="85000"/>
          </a:prstClr>
        </a:solidFill>
        <a:ln w="25400" cap="flat" cmpd="sng" algn="ctr">
          <a:solidFill>
            <a:prstClr val="white">
              <a:lumMod val="50000"/>
            </a:prst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BE" sz="2000" b="1" u="none" kern="1200" noProof="0">
            <a:solidFill>
              <a:prstClr val="black">
                <a:lumMod val="65000"/>
                <a:lumOff val="35000"/>
              </a:prstClr>
            </a:solidFill>
            <a:latin typeface="Candara" panose="020E0502030303020204" pitchFamily="34" charset="0"/>
            <a:ea typeface="+mn-ea"/>
            <a:cs typeface="+mn-cs"/>
          </a:endParaRP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2000" b="1" u="none" kern="1200" noProof="0">
              <a:solidFill>
                <a:prstClr val="black">
                  <a:lumMod val="65000"/>
                  <a:lumOff val="35000"/>
                </a:prstClr>
              </a:solidFill>
              <a:latin typeface="Candara" panose="020E0502030303020204" pitchFamily="34" charset="0"/>
              <a:ea typeface="+mn-ea"/>
              <a:cs typeface="+mn-cs"/>
            </a:rPr>
            <a:t>MSG </a:t>
          </a:r>
          <a:r>
            <a:rPr lang="fr-BE" sz="2000" b="1" u="none" kern="1200" noProof="0" dirty="0">
              <a:solidFill>
                <a:prstClr val="black">
                  <a:lumMod val="65000"/>
                  <a:lumOff val="35000"/>
                </a:prstClr>
              </a:solidFill>
              <a:latin typeface="Candara" panose="020E0502030303020204" pitchFamily="34" charset="0"/>
              <a:ea typeface="+mn-ea"/>
              <a:cs typeface="+mn-cs"/>
            </a:rPr>
            <a:t>&amp; MIG</a:t>
          </a:r>
        </a:p>
      </dsp:txBody>
      <dsp:txXfrm rot="-5400000">
        <a:off x="317612" y="588484"/>
        <a:ext cx="2219681" cy="1878631"/>
      </dsp:txXfrm>
    </dsp:sp>
    <dsp:sp modelId="{5DC9A092-24F1-4B73-96B4-6E0CCFAB8148}">
      <dsp:nvSpPr>
        <dsp:cNvPr id="0" name=""/>
        <dsp:cNvSpPr/>
      </dsp:nvSpPr>
      <dsp:spPr>
        <a:xfrm rot="5400000">
          <a:off x="4759465" y="-615681"/>
          <a:ext cx="1542268" cy="407037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179388" lvl="1" indent="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None/>
            <a:tabLst/>
          </a:pPr>
          <a:r>
            <a:rPr lang="tr-TR" sz="2000" b="1" kern="1200" dirty="0">
              <a:solidFill>
                <a:srgbClr val="7030A0"/>
              </a:solidFill>
              <a:latin typeface="Candara" panose="020E0502030303020204" pitchFamily="34" charset="0"/>
            </a:rPr>
            <a:t>Entrepreneurship and Innovation</a:t>
          </a:r>
          <a:r>
            <a:rPr lang="en-US" sz="2000" b="1" kern="1200" dirty="0">
              <a:solidFill>
                <a:srgbClr val="7030A0"/>
              </a:solidFill>
              <a:latin typeface="Candara" panose="020E0502030303020204" pitchFamily="34" charset="0"/>
            </a:rPr>
            <a:t> </a:t>
          </a:r>
          <a:r>
            <a:rPr lang="en-US" sz="2000" kern="1200" dirty="0">
              <a:latin typeface="Candara" panose="020E0502030303020204" pitchFamily="34" charset="0"/>
            </a:rPr>
            <a:t>(5 ECTS)</a:t>
          </a:r>
          <a:endParaRPr lang="fr-FR" sz="2000" kern="1200" dirty="0">
            <a:latin typeface="Candara" panose="020E0502030303020204" pitchFamily="34" charset="0"/>
          </a:endParaRPr>
        </a:p>
      </dsp:txBody>
      <dsp:txXfrm rot="-5400000">
        <a:off x="3495413" y="723658"/>
        <a:ext cx="3995087" cy="13916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B8597D-5E2D-433C-A71F-FAD81F30EFE5}" type="datetimeFigureOut">
              <a:rPr lang="fr-BE" smtClean="0"/>
              <a:t>26/02/24</a:t>
            </a:fld>
            <a:endParaRPr lang="fr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0289FD-1282-422C-873E-DE0FF42F69B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061686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0289FD-1282-422C-873E-DE0FF42F69B1}" type="slidenum">
              <a:rPr lang="fr-BE" smtClean="0"/>
              <a:t>7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8186878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0289FD-1282-422C-873E-DE0FF42F69B1}" type="slidenum">
              <a:rPr lang="fr-BE" smtClean="0"/>
              <a:t>8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1056981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0289FD-1282-422C-873E-DE0FF42F69B1}" type="slidenum">
              <a:rPr lang="fr-BE" smtClean="0"/>
              <a:t>9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5904529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0289FD-1282-422C-873E-DE0FF42F69B1}" type="slidenum">
              <a:rPr lang="fr-BE" smtClean="0"/>
              <a:t>10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2003328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0289FD-1282-422C-873E-DE0FF42F69B1}" type="slidenum">
              <a:rPr lang="fr-BE" smtClean="0"/>
              <a:t>11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9516207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0289FD-1282-422C-873E-DE0FF42F69B1}" type="slidenum">
              <a:rPr lang="fr-BE" smtClean="0"/>
              <a:t>22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8131340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>
            <a:extLst>
              <a:ext uri="{FF2B5EF4-FFF2-40B4-BE49-F238E27FC236}">
                <a16:creationId xmlns:a16="http://schemas.microsoft.com/office/drawing/2014/main" id="{9399DB39-2B5A-D4B0-0357-8426D3437D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6856" y="1790155"/>
            <a:ext cx="8229600" cy="565571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3600" b="1">
                <a:solidFill>
                  <a:srgbClr val="00707F"/>
                </a:solidFill>
                <a:latin typeface="Candara" panose="020E0502030303020204" pitchFamily="34" charset="0"/>
              </a:defRPr>
            </a:lvl1pPr>
          </a:lstStyle>
          <a:p>
            <a:r>
              <a:rPr lang="nl-BE" err="1"/>
              <a:t>Cliquez</a:t>
            </a:r>
            <a:r>
              <a:rPr lang="nl-BE"/>
              <a:t> et </a:t>
            </a:r>
            <a:r>
              <a:rPr lang="nl-BE" err="1"/>
              <a:t>modifiez</a:t>
            </a:r>
            <a:r>
              <a:rPr lang="nl-BE"/>
              <a:t> </a:t>
            </a:r>
            <a:r>
              <a:rPr lang="nl-BE" err="1"/>
              <a:t>le</a:t>
            </a:r>
            <a:r>
              <a:rPr lang="nl-BE"/>
              <a:t> </a:t>
            </a:r>
            <a:r>
              <a:rPr lang="nl-BE" err="1"/>
              <a:t>titre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2169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5"/>
          <p:cNvSpPr txBox="1">
            <a:spLocks/>
          </p:cNvSpPr>
          <p:nvPr userDrawn="1"/>
        </p:nvSpPr>
        <p:spPr>
          <a:xfrm>
            <a:off x="35496" y="4767273"/>
            <a:ext cx="2133600" cy="273844"/>
          </a:xfrm>
          <a:prstGeom prst="rect">
            <a:avLst/>
          </a:prstGeom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15B9980-D228-814F-9867-04EE72D22D2C}" type="slidenum">
              <a:rPr lang="fr-FR" altLang="en-US" sz="900" smtClean="0">
                <a:solidFill>
                  <a:srgbClr val="89898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‹N°›</a:t>
            </a:fld>
            <a:endParaRPr lang="fr-FR" altLang="en-US" sz="900">
              <a:solidFill>
                <a:srgbClr val="898989"/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565571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800" b="1">
                <a:solidFill>
                  <a:srgbClr val="00707F"/>
                </a:solidFill>
                <a:latin typeface="Candara" panose="020E0502030303020204" pitchFamily="34" charset="0"/>
              </a:defRPr>
            </a:lvl1pPr>
          </a:lstStyle>
          <a:p>
            <a:r>
              <a:rPr lang="nl-BE" err="1"/>
              <a:t>Cliquez</a:t>
            </a:r>
            <a:r>
              <a:rPr lang="nl-BE"/>
              <a:t> et </a:t>
            </a:r>
            <a:r>
              <a:rPr lang="nl-BE" err="1"/>
              <a:t>modifiez</a:t>
            </a:r>
            <a:r>
              <a:rPr lang="nl-BE"/>
              <a:t> </a:t>
            </a:r>
            <a:r>
              <a:rPr lang="nl-BE" err="1"/>
              <a:t>le</a:t>
            </a:r>
            <a:r>
              <a:rPr lang="nl-BE"/>
              <a:t> </a:t>
            </a:r>
            <a:r>
              <a:rPr lang="nl-BE" err="1"/>
              <a:t>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843558"/>
            <a:ext cx="8229600" cy="375106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rgbClr val="00707F"/>
              </a:buClr>
              <a:defRPr sz="2400"/>
            </a:lvl1pPr>
            <a:lvl2pPr>
              <a:buClr>
                <a:srgbClr val="00707F"/>
              </a:buClr>
              <a:defRPr sz="2000"/>
            </a:lvl2pPr>
            <a:lvl3pPr>
              <a:buClr>
                <a:srgbClr val="00707F"/>
              </a:buClr>
              <a:defRPr sz="1800"/>
            </a:lvl3pPr>
            <a:lvl4pPr>
              <a:buClr>
                <a:srgbClr val="00707F"/>
              </a:buClr>
              <a:defRPr sz="1600"/>
            </a:lvl4pPr>
            <a:lvl5pPr>
              <a:buClr>
                <a:srgbClr val="00707F"/>
              </a:buClr>
              <a:defRPr sz="1600"/>
            </a:lvl5pPr>
          </a:lstStyle>
          <a:p>
            <a:pPr lvl="0"/>
            <a:r>
              <a:rPr lang="nl-BE"/>
              <a:t>Cliquez pour modifier les styles du texte du masque</a:t>
            </a:r>
          </a:p>
          <a:p>
            <a:pPr lvl="1"/>
            <a:r>
              <a:rPr lang="nl-BE"/>
              <a:t>Deuxième niveau</a:t>
            </a:r>
          </a:p>
          <a:p>
            <a:pPr lvl="2"/>
            <a:r>
              <a:rPr lang="nl-BE"/>
              <a:t>Troisième niveau</a:t>
            </a:r>
          </a:p>
          <a:p>
            <a:pPr lvl="3"/>
            <a:r>
              <a:rPr lang="nl-BE"/>
              <a:t>Quatrième niveau</a:t>
            </a:r>
          </a:p>
          <a:p>
            <a:pPr lvl="4"/>
            <a:r>
              <a:rPr lang="nl-BE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5036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tableau/graphiq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>
            <a:extLst>
              <a:ext uri="{FF2B5EF4-FFF2-40B4-BE49-F238E27FC236}">
                <a16:creationId xmlns:a16="http://schemas.microsoft.com/office/drawing/2014/main" id="{B660030D-C360-4148-8870-C8C70211B7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565571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800" b="1">
                <a:solidFill>
                  <a:srgbClr val="00707F"/>
                </a:solidFill>
                <a:latin typeface="Candara" panose="020E0502030303020204" pitchFamily="34" charset="0"/>
              </a:defRPr>
            </a:lvl1pPr>
          </a:lstStyle>
          <a:p>
            <a:r>
              <a:rPr lang="nl-BE" err="1"/>
              <a:t>Cliquez</a:t>
            </a:r>
            <a:r>
              <a:rPr lang="nl-BE"/>
              <a:t> et </a:t>
            </a:r>
            <a:r>
              <a:rPr lang="nl-BE" err="1"/>
              <a:t>modifiez</a:t>
            </a:r>
            <a:r>
              <a:rPr lang="nl-BE"/>
              <a:t> </a:t>
            </a:r>
            <a:r>
              <a:rPr lang="nl-BE" err="1"/>
              <a:t>le</a:t>
            </a:r>
            <a:r>
              <a:rPr lang="nl-BE"/>
              <a:t> </a:t>
            </a:r>
            <a:r>
              <a:rPr lang="nl-BE" err="1"/>
              <a:t>titre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8336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Relationship Id="rId9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5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Capture d’écran 2018-10-02 à 09.44.41.png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18"/>
          <a:stretch/>
        </p:blipFill>
        <p:spPr>
          <a:xfrm>
            <a:off x="2915816" y="4314827"/>
            <a:ext cx="6113884" cy="828675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419872" y="4227934"/>
            <a:ext cx="5544616" cy="7920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" name="Image 3" descr="LOGO_HEC_LIEGE_MANAGEMENT_SCHOOL.png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14" t="23516" r="6547" b="12191"/>
          <a:stretch/>
        </p:blipFill>
        <p:spPr>
          <a:xfrm>
            <a:off x="7164288" y="4497580"/>
            <a:ext cx="1764636" cy="522442"/>
          </a:xfrm>
          <a:prstGeom prst="rect">
            <a:avLst/>
          </a:prstGeom>
        </p:spPr>
      </p:pic>
      <p:pic>
        <p:nvPicPr>
          <p:cNvPr id="7" name="Image 6" descr="aacsb.png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4569588"/>
            <a:ext cx="964693" cy="360040"/>
          </a:xfrm>
          <a:prstGeom prst="rect">
            <a:avLst/>
          </a:prstGeom>
        </p:spPr>
      </p:pic>
      <p:pic>
        <p:nvPicPr>
          <p:cNvPr id="5" name="Image 4" descr="EFMD-Global-EQUIS-Accredited-Pantone.png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4299942"/>
            <a:ext cx="1008112" cy="727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4207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712" r:id="rId2"/>
    <p:sldLayoutId id="2147483714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BB3E6F3-02D1-1B06-FF4A-24052CD5F9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6856" y="1790155"/>
            <a:ext cx="8229600" cy="2221755"/>
          </a:xfrm>
        </p:spPr>
        <p:txBody>
          <a:bodyPr/>
          <a:lstStyle/>
          <a:p>
            <a:r>
              <a:rPr lang="fr-FR" dirty="0"/>
              <a:t>Réforme </a:t>
            </a:r>
            <a:r>
              <a:rPr lang="fr-FR" sz="3600" dirty="0"/>
              <a:t>des programmes </a:t>
            </a:r>
            <a:br>
              <a:rPr lang="fr-FR" sz="3600" dirty="0"/>
            </a:br>
            <a:r>
              <a:rPr lang="fr-FR" sz="3600" dirty="0"/>
              <a:t>de cours 2024-2025</a:t>
            </a:r>
            <a:br>
              <a:rPr lang="fr-FR" sz="3600" dirty="0"/>
            </a:br>
            <a:br>
              <a:rPr lang="fr-FR" sz="1000" dirty="0"/>
            </a:br>
            <a:endParaRPr lang="fr-FR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48049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7271642-9A3C-EC47-8C6B-FC8EE311F1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>
                <a:solidFill>
                  <a:srgbClr val="7030A0"/>
                </a:solidFill>
              </a:rPr>
              <a:t>L’axe </a:t>
            </a:r>
            <a:r>
              <a:rPr lang="fr-FR">
                <a:solidFill>
                  <a:srgbClr val="7030A0"/>
                </a:solidFill>
              </a:rPr>
              <a:t>« </a:t>
            </a:r>
            <a:r>
              <a:rPr lang="fr-FR" err="1">
                <a:solidFill>
                  <a:srgbClr val="7030A0"/>
                </a:solidFill>
              </a:rPr>
              <a:t>entrepreneurship</a:t>
            </a:r>
            <a:r>
              <a:rPr lang="fr-FR">
                <a:solidFill>
                  <a:srgbClr val="7030A0"/>
                </a:solidFill>
              </a:rPr>
              <a:t> »</a:t>
            </a:r>
          </a:p>
        </p:txBody>
      </p:sp>
      <p:graphicFrame>
        <p:nvGraphicFramePr>
          <p:cNvPr id="15" name="Diagram 14">
            <a:extLst>
              <a:ext uri="{FF2B5EF4-FFF2-40B4-BE49-F238E27FC236}">
                <a16:creationId xmlns:a16="http://schemas.microsoft.com/office/drawing/2014/main" id="{4A7FD950-790C-9FA1-37C1-CDDADC901C2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14974238"/>
              </p:ext>
            </p:extLst>
          </p:nvPr>
        </p:nvGraphicFramePr>
        <p:xfrm>
          <a:off x="410952" y="823020"/>
          <a:ext cx="8322096" cy="4320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0421098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E117C48-778A-8D39-C27D-9FCCE7EE6109}"/>
              </a:ext>
            </a:extLst>
          </p:cNvPr>
          <p:cNvSpPr/>
          <p:nvPr/>
        </p:nvSpPr>
        <p:spPr>
          <a:xfrm>
            <a:off x="3419872" y="4083918"/>
            <a:ext cx="5544616" cy="9361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BE"/>
          </a:p>
        </p:txBody>
      </p:sp>
      <p:graphicFrame>
        <p:nvGraphicFramePr>
          <p:cNvPr id="10" name="Espace réservé du contenu 8">
            <a:extLst>
              <a:ext uri="{FF2B5EF4-FFF2-40B4-BE49-F238E27FC236}">
                <a16:creationId xmlns:a16="http://schemas.microsoft.com/office/drawing/2014/main" id="{24ADB7B1-052F-CCB1-25DA-7CD667A2491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96554660"/>
              </p:ext>
            </p:extLst>
          </p:nvPr>
        </p:nvGraphicFramePr>
        <p:xfrm>
          <a:off x="719571" y="459070"/>
          <a:ext cx="7704857" cy="463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08613">
                  <a:extLst>
                    <a:ext uri="{9D8B030D-6E8A-4147-A177-3AD203B41FA5}">
                      <a16:colId xmlns:a16="http://schemas.microsoft.com/office/drawing/2014/main" val="3015847292"/>
                    </a:ext>
                  </a:extLst>
                </a:gridCol>
                <a:gridCol w="1355712">
                  <a:extLst>
                    <a:ext uri="{9D8B030D-6E8A-4147-A177-3AD203B41FA5}">
                      <a16:colId xmlns:a16="http://schemas.microsoft.com/office/drawing/2014/main" val="3726056857"/>
                    </a:ext>
                  </a:extLst>
                </a:gridCol>
                <a:gridCol w="840532">
                  <a:extLst>
                    <a:ext uri="{9D8B030D-6E8A-4147-A177-3AD203B41FA5}">
                      <a16:colId xmlns:a16="http://schemas.microsoft.com/office/drawing/2014/main" val="1849772327"/>
                    </a:ext>
                  </a:extLst>
                </a:gridCol>
              </a:tblGrid>
              <a:tr h="28640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400" noProof="0">
                          <a:latin typeface="Candara" panose="020E0502030303020204" pitchFamily="34" charset="0"/>
                        </a:rPr>
                        <a:t>Cours Bloc 1     (dès 2024-2025)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fr-FR" sz="1400">
                          <a:solidFill>
                            <a:schemeClr val="bg1"/>
                          </a:solidFill>
                          <a:latin typeface="Candara" panose="020E0502030303020204" pitchFamily="34" charset="0"/>
                        </a:rPr>
                        <a:t>Quadrimestre</a:t>
                      </a:r>
                      <a:endParaRPr lang="fr-FR" sz="1400">
                        <a:solidFill>
                          <a:schemeClr val="bg1"/>
                        </a:solidFill>
                        <a:latin typeface="Candara" panose="020E050203030302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fr-FR" sz="1400">
                          <a:solidFill>
                            <a:schemeClr val="bg1"/>
                          </a:solidFill>
                          <a:latin typeface="Candara" panose="020E0502030303020204" pitchFamily="34" charset="0"/>
                        </a:rPr>
                        <a:t>ECTS</a:t>
                      </a:r>
                      <a:endParaRPr lang="fr-FR" sz="1400">
                        <a:solidFill>
                          <a:schemeClr val="bg1"/>
                        </a:solidFill>
                        <a:latin typeface="Candara" panose="020E050203030302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8458536"/>
                  </a:ext>
                </a:extLst>
              </a:tr>
              <a:tr h="28640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noProof="0">
                          <a:solidFill>
                            <a:srgbClr val="C00000"/>
                          </a:solidFill>
                          <a:latin typeface="Candara" panose="020E0502030303020204" pitchFamily="34" charset="0"/>
                        </a:rPr>
                        <a:t>Leadership</a:t>
                      </a:r>
                      <a:endParaRPr lang="en-US" sz="1400" b="1" noProof="0">
                        <a:solidFill>
                          <a:srgbClr val="C00000"/>
                        </a:solidFill>
                        <a:latin typeface="Candara" panose="020E050203030302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Q1</a:t>
                      </a:r>
                      <a:endParaRPr lang="fr-FR" sz="1400">
                        <a:solidFill>
                          <a:schemeClr val="tx1"/>
                        </a:solidFill>
                        <a:latin typeface="Candara" panose="020E050203030302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5</a:t>
                      </a:r>
                      <a:endParaRPr lang="fr-FR" sz="1400">
                        <a:solidFill>
                          <a:schemeClr val="tx1"/>
                        </a:solidFill>
                        <a:latin typeface="Candara" panose="020E050203030302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8152532"/>
                  </a:ext>
                </a:extLst>
              </a:tr>
              <a:tr h="28640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noProof="0" dirty="0">
                          <a:solidFill>
                            <a:srgbClr val="C00000"/>
                          </a:solidFill>
                          <a:latin typeface="Candara" panose="020E0502030303020204" pitchFamily="34" charset="0"/>
                        </a:rPr>
                        <a:t>International Strategy</a:t>
                      </a:r>
                      <a:endParaRPr lang="en-US" sz="1400" b="1" noProof="0" dirty="0">
                        <a:solidFill>
                          <a:srgbClr val="C00000"/>
                        </a:solidFill>
                        <a:latin typeface="Candara" panose="020E050203030302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Q1</a:t>
                      </a:r>
                      <a:endParaRPr lang="fr-FR" sz="1400">
                        <a:solidFill>
                          <a:schemeClr val="tx1"/>
                        </a:solidFill>
                        <a:latin typeface="Candara" panose="020E050203030302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5</a:t>
                      </a:r>
                      <a:endParaRPr lang="fr-FR" sz="1400">
                        <a:solidFill>
                          <a:schemeClr val="tx1"/>
                        </a:solidFill>
                        <a:latin typeface="Candara" panose="020E050203030302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9468616"/>
                  </a:ext>
                </a:extLst>
              </a:tr>
              <a:tr h="28640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400" noProof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Quantitative Methods in Management</a:t>
                      </a:r>
                      <a:endParaRPr lang="en-US" sz="1400" noProof="0">
                        <a:solidFill>
                          <a:schemeClr val="tx1"/>
                        </a:solidFill>
                        <a:latin typeface="Candara" panose="020E050203030302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Q1</a:t>
                      </a:r>
                      <a:endParaRPr lang="fr-FR" sz="1400">
                        <a:solidFill>
                          <a:schemeClr val="tx1"/>
                        </a:solidFill>
                        <a:latin typeface="Candara" panose="020E050203030302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5</a:t>
                      </a:r>
                      <a:endParaRPr lang="fr-FR" sz="1400">
                        <a:solidFill>
                          <a:schemeClr val="tx1"/>
                        </a:solidFill>
                        <a:latin typeface="Candara" panose="020E050203030302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0403116"/>
                  </a:ext>
                </a:extLst>
              </a:tr>
              <a:tr h="28640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400" noProof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Management Information Systems</a:t>
                      </a:r>
                      <a:endParaRPr lang="en-US" sz="1400" noProof="0">
                        <a:solidFill>
                          <a:schemeClr val="tx1"/>
                        </a:solidFill>
                        <a:latin typeface="Candara" panose="020E050203030302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Q1</a:t>
                      </a:r>
                      <a:endParaRPr lang="fr-FR" sz="1400">
                        <a:solidFill>
                          <a:schemeClr val="tx1"/>
                        </a:solidFill>
                        <a:latin typeface="Candara" panose="020E050203030302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5</a:t>
                      </a:r>
                      <a:endParaRPr lang="fr-FR" sz="1400">
                        <a:solidFill>
                          <a:schemeClr val="tx1"/>
                        </a:solidFill>
                        <a:latin typeface="Candara" panose="020E050203030302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135577"/>
                  </a:ext>
                </a:extLst>
              </a:tr>
              <a:tr h="28640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noProof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Language</a:t>
                      </a:r>
                      <a:endParaRPr lang="en-US" sz="1400" noProof="0">
                        <a:solidFill>
                          <a:schemeClr val="tx1"/>
                        </a:solidFill>
                        <a:latin typeface="Candara" panose="020E050203030302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Q2</a:t>
                      </a:r>
                      <a:endParaRPr lang="fr-FR" sz="1400">
                        <a:solidFill>
                          <a:schemeClr val="tx1"/>
                        </a:solidFill>
                        <a:latin typeface="Candara" panose="020E050203030302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5</a:t>
                      </a:r>
                      <a:endParaRPr lang="fr-FR" sz="1400">
                        <a:solidFill>
                          <a:schemeClr val="tx1"/>
                        </a:solidFill>
                        <a:latin typeface="Candara" panose="020E050203030302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6479609"/>
                  </a:ext>
                </a:extLst>
              </a:tr>
              <a:tr h="87386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400" noProof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Choose one “Sustainability” course among: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sz="1400" b="1" noProof="0">
                          <a:solidFill>
                            <a:srgbClr val="C00000"/>
                          </a:solidFill>
                          <a:latin typeface="Candara" panose="020E0502030303020204" pitchFamily="34" charset="0"/>
                        </a:rPr>
                        <a:t>Sustainable Finance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sz="1400" b="1" kern="1200" noProof="0">
                          <a:solidFill>
                            <a:srgbClr val="C00000"/>
                          </a:solidFill>
                          <a:latin typeface="Candara" panose="020E0502030303020204" pitchFamily="34" charset="0"/>
                        </a:rPr>
                        <a:t>Life Cycle Management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sz="1400" b="1" kern="1200" noProof="0">
                          <a:solidFill>
                            <a:srgbClr val="C00000"/>
                          </a:solidFill>
                          <a:latin typeface="Candara" panose="020E0502030303020204" pitchFamily="34" charset="0"/>
                        </a:rPr>
                        <a:t>Reporting and Metrics for Sustainability </a:t>
                      </a:r>
                      <a:endParaRPr lang="en-US" sz="1400" b="1" kern="1200" noProof="0">
                        <a:solidFill>
                          <a:srgbClr val="C00000"/>
                        </a:solidFill>
                        <a:latin typeface="Candara" panose="020E050203030302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Q2</a:t>
                      </a:r>
                      <a:endParaRPr lang="fr-FR" sz="1400">
                        <a:solidFill>
                          <a:schemeClr val="tx1"/>
                        </a:solidFill>
                        <a:latin typeface="Candara" panose="020E050203030302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5</a:t>
                      </a:r>
                      <a:endParaRPr lang="fr-FR" sz="1400">
                        <a:solidFill>
                          <a:schemeClr val="tx1"/>
                        </a:solidFill>
                        <a:latin typeface="Candara" panose="020E050203030302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4262884"/>
                  </a:ext>
                </a:extLst>
              </a:tr>
              <a:tr h="28640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noProof="0" dirty="0">
                          <a:solidFill>
                            <a:srgbClr val="C00000"/>
                          </a:solidFill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Management Analytics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Q2</a:t>
                      </a:r>
                      <a:endParaRPr lang="fr-FR" sz="1400">
                        <a:solidFill>
                          <a:schemeClr val="tx1"/>
                        </a:solidFill>
                        <a:latin typeface="Candara" panose="020E050203030302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5</a:t>
                      </a:r>
                      <a:endParaRPr lang="fr-FR" sz="1400">
                        <a:solidFill>
                          <a:schemeClr val="tx1"/>
                        </a:solidFill>
                        <a:latin typeface="Candara" panose="020E050203030302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4560028"/>
                  </a:ext>
                </a:extLst>
              </a:tr>
              <a:tr h="91321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400" noProof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Choose one course among: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sz="1400" noProof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Private International Law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sz="1400" u="none" noProof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Corporate Finance - Lectures and Seminars</a:t>
                      </a:r>
                      <a:endParaRPr lang="en-US" sz="1400" u="sng" noProof="0">
                        <a:solidFill>
                          <a:schemeClr val="tx1"/>
                        </a:solidFill>
                        <a:latin typeface="Candara" panose="020E0502030303020204" pitchFamily="34" charset="0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sz="1400" u="none" noProof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Strategic Marketing Seminar</a:t>
                      </a:r>
                      <a:endParaRPr lang="en-US" sz="1400" noProof="0">
                        <a:solidFill>
                          <a:schemeClr val="tx1"/>
                        </a:solidFill>
                        <a:latin typeface="Candara" panose="020E050203030302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Q2</a:t>
                      </a:r>
                      <a:endParaRPr lang="fr-FR" sz="1400">
                        <a:solidFill>
                          <a:schemeClr val="tx1"/>
                        </a:solidFill>
                        <a:latin typeface="Candara" panose="020E050203030302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5</a:t>
                      </a:r>
                      <a:endParaRPr lang="fr-FR" sz="1400">
                        <a:solidFill>
                          <a:schemeClr val="tx1"/>
                        </a:solidFill>
                        <a:latin typeface="Candara" panose="020E050203030302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6408076"/>
                  </a:ext>
                </a:extLst>
              </a:tr>
              <a:tr h="28640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400" b="1" noProof="0">
                          <a:solidFill>
                            <a:srgbClr val="C00000"/>
                          </a:solidFill>
                          <a:latin typeface="Candara" panose="020E0502030303020204" pitchFamily="34" charset="0"/>
                        </a:rPr>
                        <a:t>Scientific Methods in Management</a:t>
                      </a:r>
                      <a:endParaRPr lang="en-US" sz="1400" b="1" noProof="0">
                        <a:solidFill>
                          <a:srgbClr val="C00000"/>
                        </a:solidFill>
                        <a:latin typeface="Candara" panose="020E050203030302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TA</a:t>
                      </a:r>
                      <a:endParaRPr lang="fr-FR" sz="1400">
                        <a:solidFill>
                          <a:schemeClr val="tx1"/>
                        </a:solidFill>
                        <a:latin typeface="Candara" panose="020E050203030302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5</a:t>
                      </a:r>
                      <a:endParaRPr lang="fr-FR" sz="1400">
                        <a:solidFill>
                          <a:schemeClr val="tx1"/>
                        </a:solidFill>
                        <a:latin typeface="Candara" panose="020E050203030302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1650853"/>
                  </a:ext>
                </a:extLst>
              </a:tr>
              <a:tr h="286407">
                <a:tc>
                  <a:txBody>
                    <a:bodyPr/>
                    <a:lstStyle/>
                    <a:p>
                      <a:r>
                        <a:rPr lang="en-US" sz="1400" noProof="0">
                          <a:solidFill>
                            <a:schemeClr val="tx1"/>
                          </a:solidFill>
                          <a:latin typeface="Candara" panose="020E0502030303020204" pitchFamily="34" charset="0"/>
                          <a:cs typeface="Calibri" panose="020F0502020204030204" pitchFamily="34" charset="0"/>
                        </a:rPr>
                        <a:t>Specialization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  <a:cs typeface="Calibri" panose="020F0502020204030204" pitchFamily="34" charset="0"/>
                        </a:rPr>
                        <a:t>Q2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>
                          <a:solidFill>
                            <a:schemeClr val="tx1"/>
                          </a:solidFill>
                          <a:latin typeface="Candara" panose="020E0502030303020204" pitchFamily="34" charset="0"/>
                          <a:cs typeface="Calibri" panose="020F0502020204030204" pitchFamily="34" charset="0"/>
                        </a:rPr>
                        <a:t>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7653821"/>
                  </a:ext>
                </a:extLst>
              </a:tr>
            </a:tbl>
          </a:graphicData>
        </a:graphic>
      </p:graphicFrame>
      <p:sp>
        <p:nvSpPr>
          <p:cNvPr id="3" name="Titre 1">
            <a:extLst>
              <a:ext uri="{FF2B5EF4-FFF2-40B4-BE49-F238E27FC236}">
                <a16:creationId xmlns:a16="http://schemas.microsoft.com/office/drawing/2014/main" id="{3FFFF38D-03A8-FD04-CDCF-2D4094F741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-20538"/>
            <a:ext cx="8229600" cy="565571"/>
          </a:xfrm>
        </p:spPr>
        <p:txBody>
          <a:bodyPr/>
          <a:lstStyle/>
          <a:p>
            <a:r>
              <a:rPr lang="fr-FR"/>
              <a:t>Master en sciences de gestion</a:t>
            </a:r>
          </a:p>
        </p:txBody>
      </p:sp>
    </p:spTree>
    <p:extLst>
      <p:ext uri="{BB962C8B-B14F-4D97-AF65-F5344CB8AC3E}">
        <p14:creationId xmlns:p14="http://schemas.microsoft.com/office/powerpoint/2010/main" val="38403322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Espace réservé du contenu 8">
            <a:extLst>
              <a:ext uri="{FF2B5EF4-FFF2-40B4-BE49-F238E27FC236}">
                <a16:creationId xmlns:a16="http://schemas.microsoft.com/office/drawing/2014/main" id="{175313B3-0A25-40CC-0D54-DB783E38673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6664048"/>
              </p:ext>
            </p:extLst>
          </p:nvPr>
        </p:nvGraphicFramePr>
        <p:xfrm>
          <a:off x="637219" y="1203598"/>
          <a:ext cx="7869561" cy="213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62973">
                  <a:extLst>
                    <a:ext uri="{9D8B030D-6E8A-4147-A177-3AD203B41FA5}">
                      <a16:colId xmlns:a16="http://schemas.microsoft.com/office/drawing/2014/main" val="3015847292"/>
                    </a:ext>
                  </a:extLst>
                </a:gridCol>
                <a:gridCol w="1342492">
                  <a:extLst>
                    <a:ext uri="{9D8B030D-6E8A-4147-A177-3AD203B41FA5}">
                      <a16:colId xmlns:a16="http://schemas.microsoft.com/office/drawing/2014/main" val="3726056857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1849772327"/>
                    </a:ext>
                  </a:extLst>
                </a:gridCol>
              </a:tblGrid>
              <a:tr h="219158">
                <a:tc>
                  <a:txBody>
                    <a:bodyPr/>
                    <a:lstStyle/>
                    <a:p>
                      <a:r>
                        <a:rPr lang="en-US" sz="1400" noProof="0">
                          <a:latin typeface="Candara" panose="020E0502030303020204" pitchFamily="34" charset="0"/>
                        </a:rPr>
                        <a:t>Cours Bloc 2      (à partir de 2025-2026)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latin typeface="Candara" panose="020E0502030303020204" pitchFamily="34" charset="0"/>
                        </a:rPr>
                        <a:t>Quadrimestre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latin typeface="Candara" panose="020E0502030303020204" pitchFamily="34" charset="0"/>
                        </a:rPr>
                        <a:t>ECTS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8458536"/>
                  </a:ext>
                </a:extLst>
              </a:tr>
              <a:tr h="219158">
                <a:tc>
                  <a:txBody>
                    <a:bodyPr/>
                    <a:lstStyle/>
                    <a:p>
                      <a:r>
                        <a:rPr lang="en-US" sz="1400" noProof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Change Management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Q1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0866967"/>
                  </a:ext>
                </a:extLst>
              </a:tr>
              <a:tr h="253496">
                <a:tc>
                  <a:txBody>
                    <a:bodyPr/>
                    <a:lstStyle/>
                    <a:p>
                      <a:r>
                        <a:rPr lang="en-US" sz="1400" b="1" noProof="0">
                          <a:solidFill>
                            <a:srgbClr val="C00000"/>
                          </a:solidFill>
                          <a:latin typeface="Candara" panose="020E0502030303020204" pitchFamily="34" charset="0"/>
                        </a:rPr>
                        <a:t>Entrepreneurship and Innovation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Q1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6945332"/>
                  </a:ext>
                </a:extLst>
              </a:tr>
              <a:tr h="25349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noProof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Language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Q1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909718"/>
                  </a:ext>
                </a:extLst>
              </a:tr>
              <a:tr h="219158">
                <a:tc>
                  <a:txBody>
                    <a:bodyPr/>
                    <a:lstStyle/>
                    <a:p>
                      <a:r>
                        <a:rPr lang="en-US" sz="1400" noProof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Skills Portfolio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7409452"/>
                  </a:ext>
                </a:extLst>
              </a:tr>
              <a:tr h="219158">
                <a:tc>
                  <a:txBody>
                    <a:bodyPr/>
                    <a:lstStyle/>
                    <a:p>
                      <a:r>
                        <a:rPr lang="en-US" sz="1400" noProof="0">
                          <a:solidFill>
                            <a:srgbClr val="C00000"/>
                          </a:solidFill>
                          <a:latin typeface="Candara" panose="020E0502030303020204" pitchFamily="34" charset="0"/>
                        </a:rPr>
                        <a:t>Project Thesis or Research Thesis + Internship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4007559"/>
                  </a:ext>
                </a:extLst>
              </a:tr>
              <a:tr h="219158">
                <a:tc>
                  <a:txBody>
                    <a:bodyPr/>
                    <a:lstStyle/>
                    <a:p>
                      <a:r>
                        <a:rPr lang="en-US" sz="1400" noProof="0">
                          <a:solidFill>
                            <a:schemeClr val="tx1"/>
                          </a:solidFill>
                          <a:latin typeface="Candara" panose="020E0502030303020204" pitchFamily="34" charset="0"/>
                          <a:cs typeface="Calibri" panose="020F0502020204030204" pitchFamily="34" charset="0"/>
                        </a:rPr>
                        <a:t>Specialization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Q1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3908706"/>
                  </a:ext>
                </a:extLst>
              </a:tr>
            </a:tbl>
          </a:graphicData>
        </a:graphic>
      </p:graphicFrame>
      <p:sp>
        <p:nvSpPr>
          <p:cNvPr id="2" name="Titre 1">
            <a:extLst>
              <a:ext uri="{FF2B5EF4-FFF2-40B4-BE49-F238E27FC236}">
                <a16:creationId xmlns:a16="http://schemas.microsoft.com/office/drawing/2014/main" id="{38E3AE8E-37ED-BAA6-D453-F117BF4747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565571"/>
          </a:xfrm>
        </p:spPr>
        <p:txBody>
          <a:bodyPr/>
          <a:lstStyle/>
          <a:p>
            <a:r>
              <a:rPr lang="fr-FR"/>
              <a:t>Master en sciences de gestion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3E8DF580-0DEE-804C-A77A-9208657020FF}"/>
              </a:ext>
            </a:extLst>
          </p:cNvPr>
          <p:cNvSpPr txBox="1"/>
          <p:nvPr/>
        </p:nvSpPr>
        <p:spPr>
          <a:xfrm>
            <a:off x="1069020" y="3528581"/>
            <a:ext cx="7265707" cy="646331"/>
          </a:xfrm>
          <a:prstGeom prst="rect">
            <a:avLst/>
          </a:prstGeom>
          <a:solidFill>
            <a:srgbClr val="C00000"/>
          </a:solidFill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chemeClr val="bg1"/>
                </a:solidFill>
              </a:rPr>
              <a:t>Attention: il est important de bien se renseigner sur le choix de la finalité</a:t>
            </a:r>
          </a:p>
          <a:p>
            <a:r>
              <a:rPr lang="fr-FR" b="1" dirty="0">
                <a:solidFill>
                  <a:schemeClr val="bg1"/>
                </a:solidFill>
              </a:rPr>
              <a:t>car plus aucun changement de finalité ne sera autorisé </a:t>
            </a:r>
            <a:r>
              <a:rPr lang="fr-FR" b="1" u="sng" dirty="0">
                <a:solidFill>
                  <a:schemeClr val="bg1"/>
                </a:solidFill>
              </a:rPr>
              <a:t>après le 31 octobre</a:t>
            </a:r>
          </a:p>
        </p:txBody>
      </p:sp>
    </p:spTree>
    <p:extLst>
      <p:ext uri="{BB962C8B-B14F-4D97-AF65-F5344CB8AC3E}">
        <p14:creationId xmlns:p14="http://schemas.microsoft.com/office/powerpoint/2010/main" val="13702714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Espace réservé du contenu 8">
            <a:extLst>
              <a:ext uri="{FF2B5EF4-FFF2-40B4-BE49-F238E27FC236}">
                <a16:creationId xmlns:a16="http://schemas.microsoft.com/office/drawing/2014/main" id="{175313B3-0A25-40CC-0D54-DB783E38673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614113"/>
              </p:ext>
            </p:extLst>
          </p:nvPr>
        </p:nvGraphicFramePr>
        <p:xfrm>
          <a:off x="637219" y="920502"/>
          <a:ext cx="7869561" cy="121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62973">
                  <a:extLst>
                    <a:ext uri="{9D8B030D-6E8A-4147-A177-3AD203B41FA5}">
                      <a16:colId xmlns:a16="http://schemas.microsoft.com/office/drawing/2014/main" val="3015847292"/>
                    </a:ext>
                  </a:extLst>
                </a:gridCol>
                <a:gridCol w="1342492">
                  <a:extLst>
                    <a:ext uri="{9D8B030D-6E8A-4147-A177-3AD203B41FA5}">
                      <a16:colId xmlns:a16="http://schemas.microsoft.com/office/drawing/2014/main" val="3726056857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1849772327"/>
                    </a:ext>
                  </a:extLst>
                </a:gridCol>
              </a:tblGrid>
              <a:tr h="219158">
                <a:tc>
                  <a:txBody>
                    <a:bodyPr/>
                    <a:lstStyle/>
                    <a:p>
                      <a:r>
                        <a:rPr lang="en-US" sz="1400" noProof="0" err="1">
                          <a:latin typeface="Candara" panose="020E0502030303020204" pitchFamily="34" charset="0"/>
                        </a:rPr>
                        <a:t>Cours</a:t>
                      </a:r>
                      <a:r>
                        <a:rPr lang="en-US" sz="1400" noProof="0">
                          <a:latin typeface="Candara" panose="020E0502030303020204" pitchFamily="34" charset="0"/>
                        </a:rPr>
                        <a:t> Bloc 1     (</a:t>
                      </a:r>
                      <a:r>
                        <a:rPr lang="en-US" sz="1400" noProof="0" err="1">
                          <a:latin typeface="Candara" panose="020E0502030303020204" pitchFamily="34" charset="0"/>
                        </a:rPr>
                        <a:t>dès</a:t>
                      </a:r>
                      <a:r>
                        <a:rPr lang="en-US" sz="1400" noProof="0">
                          <a:latin typeface="Candara" panose="020E0502030303020204" pitchFamily="34" charset="0"/>
                        </a:rPr>
                        <a:t> 2024-2025)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latin typeface="Candara" panose="020E0502030303020204" pitchFamily="34" charset="0"/>
                        </a:rPr>
                        <a:t>Quadrimestre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latin typeface="Candara" panose="020E0502030303020204" pitchFamily="34" charset="0"/>
                        </a:rPr>
                        <a:t>ECTS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8458536"/>
                  </a:ext>
                </a:extLst>
              </a:tr>
              <a:tr h="21915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Police système Courant"/>
                        <a:buNone/>
                        <a:tabLst/>
                        <a:defRPr/>
                      </a:pPr>
                      <a:r>
                        <a:rPr lang="en-US" sz="1400" noProof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Banking and Insurance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Q2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0866967"/>
                  </a:ext>
                </a:extLst>
              </a:tr>
              <a:tr h="25349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Police système Courant"/>
                        <a:buNone/>
                        <a:tabLst/>
                        <a:defRPr/>
                      </a:pPr>
                      <a:r>
                        <a:rPr lang="en-US" sz="1400" noProof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Financial Derivatives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Q2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0836195"/>
                  </a:ext>
                </a:extLst>
              </a:tr>
              <a:tr h="25349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Police système Courant"/>
                        <a:buNone/>
                        <a:tabLst/>
                        <a:defRPr/>
                      </a:pPr>
                      <a:r>
                        <a:rPr lang="en-US" sz="1400" noProof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Investments and Portfolio Management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Q2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1917178"/>
                  </a:ext>
                </a:extLst>
              </a:tr>
            </a:tbl>
          </a:graphicData>
        </a:graphic>
      </p:graphicFrame>
      <p:sp>
        <p:nvSpPr>
          <p:cNvPr id="2" name="Titre 1">
            <a:extLst>
              <a:ext uri="{FF2B5EF4-FFF2-40B4-BE49-F238E27FC236}">
                <a16:creationId xmlns:a16="http://schemas.microsoft.com/office/drawing/2014/main" id="{872A6A70-9D08-783A-31DB-E774EB1FBD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565571"/>
          </a:xfrm>
        </p:spPr>
        <p:txBody>
          <a:bodyPr/>
          <a:lstStyle/>
          <a:p>
            <a:r>
              <a:rPr lang="fr-FR"/>
              <a:t>Finalité « Banking and Asset Management »</a:t>
            </a:r>
          </a:p>
        </p:txBody>
      </p:sp>
      <p:graphicFrame>
        <p:nvGraphicFramePr>
          <p:cNvPr id="4" name="Espace réservé du contenu 8">
            <a:extLst>
              <a:ext uri="{FF2B5EF4-FFF2-40B4-BE49-F238E27FC236}">
                <a16:creationId xmlns:a16="http://schemas.microsoft.com/office/drawing/2014/main" id="{CE7A446F-22B9-16D3-303F-3C83A445B1A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57306970"/>
              </p:ext>
            </p:extLst>
          </p:nvPr>
        </p:nvGraphicFramePr>
        <p:xfrm>
          <a:off x="637219" y="2355726"/>
          <a:ext cx="7869561" cy="2072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62973">
                  <a:extLst>
                    <a:ext uri="{9D8B030D-6E8A-4147-A177-3AD203B41FA5}">
                      <a16:colId xmlns:a16="http://schemas.microsoft.com/office/drawing/2014/main" val="3015847292"/>
                    </a:ext>
                  </a:extLst>
                </a:gridCol>
                <a:gridCol w="1342492">
                  <a:extLst>
                    <a:ext uri="{9D8B030D-6E8A-4147-A177-3AD203B41FA5}">
                      <a16:colId xmlns:a16="http://schemas.microsoft.com/office/drawing/2014/main" val="3726056857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1849772327"/>
                    </a:ext>
                  </a:extLst>
                </a:gridCol>
              </a:tblGrid>
              <a:tr h="219158">
                <a:tc>
                  <a:txBody>
                    <a:bodyPr/>
                    <a:lstStyle/>
                    <a:p>
                      <a:r>
                        <a:rPr lang="en-US" sz="1400" noProof="0" err="1">
                          <a:latin typeface="Candara" panose="020E0502030303020204" pitchFamily="34" charset="0"/>
                        </a:rPr>
                        <a:t>Cours</a:t>
                      </a:r>
                      <a:r>
                        <a:rPr lang="en-US" sz="1400" noProof="0">
                          <a:latin typeface="Candara" panose="020E0502030303020204" pitchFamily="34" charset="0"/>
                        </a:rPr>
                        <a:t> Bloc 2      (</a:t>
                      </a:r>
                      <a:r>
                        <a:rPr lang="en-US" sz="1400" noProof="0" err="1">
                          <a:latin typeface="Candara" panose="020E0502030303020204" pitchFamily="34" charset="0"/>
                        </a:rPr>
                        <a:t>à</a:t>
                      </a:r>
                      <a:r>
                        <a:rPr lang="en-US" sz="1400" noProof="0">
                          <a:latin typeface="Candara" panose="020E0502030303020204" pitchFamily="34" charset="0"/>
                        </a:rPr>
                        <a:t> </a:t>
                      </a:r>
                      <a:r>
                        <a:rPr lang="en-US" sz="1400" noProof="0" err="1">
                          <a:latin typeface="Candara" panose="020E0502030303020204" pitchFamily="34" charset="0"/>
                        </a:rPr>
                        <a:t>partir</a:t>
                      </a:r>
                      <a:r>
                        <a:rPr lang="en-US" sz="1400" noProof="0">
                          <a:latin typeface="Candara" panose="020E0502030303020204" pitchFamily="34" charset="0"/>
                        </a:rPr>
                        <a:t> de 2025-2026)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latin typeface="Candara" panose="020E0502030303020204" pitchFamily="34" charset="0"/>
                        </a:rPr>
                        <a:t>Quadrimestre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latin typeface="Candara" panose="020E0502030303020204" pitchFamily="34" charset="0"/>
                        </a:rPr>
                        <a:t>ECTS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8458536"/>
                  </a:ext>
                </a:extLst>
              </a:tr>
              <a:tr h="21915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Police système Courant"/>
                        <a:buNone/>
                        <a:tabLst/>
                        <a:defRPr/>
                      </a:pPr>
                      <a:r>
                        <a:rPr lang="en-US" sz="1400" noProof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Fund Industry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Q1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0866967"/>
                  </a:ext>
                </a:extLst>
              </a:tr>
              <a:tr h="25349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Police système Courant"/>
                        <a:buNone/>
                        <a:tabLst/>
                        <a:defRPr/>
                      </a:pPr>
                      <a:r>
                        <a:rPr lang="en-US" sz="1400" noProof="0">
                          <a:solidFill>
                            <a:srgbClr val="C00000"/>
                          </a:solidFill>
                          <a:latin typeface="Candara" panose="020E0502030303020204" pitchFamily="34" charset="0"/>
                        </a:rPr>
                        <a:t>Financial Risk Management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Q1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8036689"/>
                  </a:ext>
                </a:extLst>
              </a:tr>
              <a:tr h="25349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noProof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Choose </a:t>
                      </a:r>
                      <a:r>
                        <a:rPr lang="en-US" sz="1400" noProof="0">
                          <a:solidFill>
                            <a:srgbClr val="C00000"/>
                          </a:solidFill>
                          <a:latin typeface="Candara" panose="020E0502030303020204" pitchFamily="34" charset="0"/>
                        </a:rPr>
                        <a:t>one</a:t>
                      </a:r>
                      <a:r>
                        <a:rPr lang="en-US" sz="1400" noProof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 course among: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Police système Courant"/>
                        <a:buChar char="-"/>
                        <a:tabLst/>
                        <a:defRPr/>
                      </a:pPr>
                      <a:r>
                        <a:rPr lang="en-US" sz="1400" noProof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Advanced Corporate Finance and Modeling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Police système Courant"/>
                        <a:buChar char="-"/>
                        <a:tabLst/>
                        <a:defRPr/>
                      </a:pPr>
                      <a:r>
                        <a:rPr lang="en-US" sz="1400" noProof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Estate and Financial Planning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Police système Courant"/>
                        <a:buChar char="-"/>
                        <a:tabLst/>
                        <a:defRPr/>
                      </a:pPr>
                      <a:r>
                        <a:rPr lang="en-US" sz="1400" noProof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International Finance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Police système Courant"/>
                        <a:buChar char="-"/>
                        <a:tabLst/>
                        <a:defRPr/>
                      </a:pPr>
                      <a:r>
                        <a:rPr lang="en-US" sz="1400" noProof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Strategic Financial Analysis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Q1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19171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82584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7D224F0-0AFD-A84E-1FD7-BED959E1E2DF}"/>
              </a:ext>
            </a:extLst>
          </p:cNvPr>
          <p:cNvSpPr/>
          <p:nvPr/>
        </p:nvSpPr>
        <p:spPr>
          <a:xfrm>
            <a:off x="3419872" y="4083918"/>
            <a:ext cx="5544616" cy="9361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BE"/>
          </a:p>
        </p:txBody>
      </p:sp>
      <p:graphicFrame>
        <p:nvGraphicFramePr>
          <p:cNvPr id="3" name="Espace réservé du contenu 8">
            <a:extLst>
              <a:ext uri="{FF2B5EF4-FFF2-40B4-BE49-F238E27FC236}">
                <a16:creationId xmlns:a16="http://schemas.microsoft.com/office/drawing/2014/main" id="{175313B3-0A25-40CC-0D54-DB783E38673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3765710"/>
              </p:ext>
            </p:extLst>
          </p:nvPr>
        </p:nvGraphicFramePr>
        <p:xfrm>
          <a:off x="637219" y="627534"/>
          <a:ext cx="7869561" cy="2072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62973">
                  <a:extLst>
                    <a:ext uri="{9D8B030D-6E8A-4147-A177-3AD203B41FA5}">
                      <a16:colId xmlns:a16="http://schemas.microsoft.com/office/drawing/2014/main" val="3015847292"/>
                    </a:ext>
                  </a:extLst>
                </a:gridCol>
                <a:gridCol w="1342492">
                  <a:extLst>
                    <a:ext uri="{9D8B030D-6E8A-4147-A177-3AD203B41FA5}">
                      <a16:colId xmlns:a16="http://schemas.microsoft.com/office/drawing/2014/main" val="3726056857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1849772327"/>
                    </a:ext>
                  </a:extLst>
                </a:gridCol>
              </a:tblGrid>
              <a:tr h="219158">
                <a:tc>
                  <a:txBody>
                    <a:bodyPr/>
                    <a:lstStyle/>
                    <a:p>
                      <a:r>
                        <a:rPr lang="en-US" sz="1400" noProof="0">
                          <a:latin typeface="Candara" panose="020E0502030303020204" pitchFamily="34" charset="0"/>
                        </a:rPr>
                        <a:t>Cours Bloc 1     (</a:t>
                      </a:r>
                      <a:r>
                        <a:rPr lang="en-US" sz="1400" noProof="0" err="1">
                          <a:latin typeface="Candara" panose="020E0502030303020204" pitchFamily="34" charset="0"/>
                        </a:rPr>
                        <a:t>dès</a:t>
                      </a:r>
                      <a:r>
                        <a:rPr lang="en-US" sz="1400" noProof="0">
                          <a:latin typeface="Candara" panose="020E0502030303020204" pitchFamily="34" charset="0"/>
                        </a:rPr>
                        <a:t> 2024-2025)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latin typeface="Candara" panose="020E0502030303020204" pitchFamily="34" charset="0"/>
                        </a:rPr>
                        <a:t>Quadrimestre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latin typeface="Candara" panose="020E0502030303020204" pitchFamily="34" charset="0"/>
                        </a:rPr>
                        <a:t>ECTS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8458536"/>
                  </a:ext>
                </a:extLst>
              </a:tr>
              <a:tr h="21915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Police système Courant"/>
                        <a:buNone/>
                        <a:tabLst/>
                        <a:defRPr/>
                      </a:pPr>
                      <a:r>
                        <a:rPr lang="en-US" sz="1400" noProof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Audit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Q2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0866967"/>
                  </a:ext>
                </a:extLst>
              </a:tr>
              <a:tr h="25349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Police système Courant"/>
                        <a:buNone/>
                        <a:tabLst/>
                        <a:defRPr/>
                      </a:pPr>
                      <a:r>
                        <a:rPr lang="en-US" sz="1400" noProof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Consolidation and IFRS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Q2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0836195"/>
                  </a:ext>
                </a:extLst>
              </a:tr>
              <a:tr h="25349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noProof="0" dirty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Choose one course among: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Police système Courant"/>
                        <a:buChar char="-"/>
                        <a:tabLst/>
                        <a:defRPr/>
                      </a:pPr>
                      <a:r>
                        <a:rPr lang="en-US" sz="1400" noProof="0" dirty="0">
                          <a:solidFill>
                            <a:srgbClr val="C00000"/>
                          </a:solidFill>
                          <a:latin typeface="Candara" panose="020E0502030303020204" pitchFamily="34" charset="0"/>
                        </a:rPr>
                        <a:t>New challenges in Accounting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Police système Courant"/>
                        <a:buChar char="-"/>
                        <a:tabLst/>
                        <a:defRPr/>
                      </a:pPr>
                      <a:r>
                        <a:rPr lang="en-US" sz="1400" noProof="0" dirty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Cession et restructuration </a:t>
                      </a:r>
                      <a:r>
                        <a:rPr lang="en-US" sz="1400" noProof="0" dirty="0" err="1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d’entreprises</a:t>
                      </a:r>
                      <a:endParaRPr lang="en-US" sz="1400" noProof="0" dirty="0">
                        <a:solidFill>
                          <a:schemeClr val="tx1"/>
                        </a:solidFill>
                        <a:latin typeface="Candara" panose="020E0502030303020204" pitchFamily="34" charset="0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Police système Courant"/>
                        <a:buChar char="-"/>
                        <a:tabLst/>
                        <a:defRPr/>
                      </a:pPr>
                      <a:r>
                        <a:rPr lang="en-US" sz="1400" noProof="0" dirty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Droit </a:t>
                      </a:r>
                      <a:r>
                        <a:rPr lang="en-US" sz="1400" noProof="0" dirty="0" err="1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pénal</a:t>
                      </a:r>
                      <a:r>
                        <a:rPr lang="en-US" sz="1400" noProof="0" dirty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 de </a:t>
                      </a:r>
                      <a:r>
                        <a:rPr lang="en-US" sz="1400" noProof="0" dirty="0" err="1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l’entreprise</a:t>
                      </a:r>
                      <a:endParaRPr lang="en-US" sz="1400" noProof="0" dirty="0">
                        <a:solidFill>
                          <a:schemeClr val="tx1"/>
                        </a:solidFill>
                        <a:latin typeface="Candara" panose="020E0502030303020204" pitchFamily="34" charset="0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Police système Courant"/>
                        <a:buChar char="-"/>
                        <a:tabLst/>
                        <a:defRPr/>
                      </a:pPr>
                      <a:r>
                        <a:rPr lang="en-US" sz="1400" noProof="0" dirty="0">
                          <a:solidFill>
                            <a:srgbClr val="C00000"/>
                          </a:solidFill>
                          <a:latin typeface="Candara" panose="020E0502030303020204" pitchFamily="34" charset="0"/>
                        </a:rPr>
                        <a:t>International and Belgian Taxation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Q2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1917178"/>
                  </a:ext>
                </a:extLst>
              </a:tr>
            </a:tbl>
          </a:graphicData>
        </a:graphic>
      </p:graphicFrame>
      <p:sp>
        <p:nvSpPr>
          <p:cNvPr id="2" name="Titre 1">
            <a:extLst>
              <a:ext uri="{FF2B5EF4-FFF2-40B4-BE49-F238E27FC236}">
                <a16:creationId xmlns:a16="http://schemas.microsoft.com/office/drawing/2014/main" id="{872A6A70-9D08-783A-31DB-E774EB1FBD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565571"/>
          </a:xfrm>
        </p:spPr>
        <p:txBody>
          <a:bodyPr/>
          <a:lstStyle/>
          <a:p>
            <a:r>
              <a:rPr lang="fr-FR"/>
              <a:t>Finalité « Financial </a:t>
            </a:r>
            <a:r>
              <a:rPr lang="fr-FR" err="1"/>
              <a:t>Analysis</a:t>
            </a:r>
            <a:r>
              <a:rPr lang="fr-FR"/>
              <a:t> and Audit »</a:t>
            </a:r>
          </a:p>
        </p:txBody>
      </p:sp>
      <p:graphicFrame>
        <p:nvGraphicFramePr>
          <p:cNvPr id="4" name="Espace réservé du contenu 8">
            <a:extLst>
              <a:ext uri="{FF2B5EF4-FFF2-40B4-BE49-F238E27FC236}">
                <a16:creationId xmlns:a16="http://schemas.microsoft.com/office/drawing/2014/main" id="{CE7A446F-22B9-16D3-303F-3C83A445B1A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63940586"/>
              </p:ext>
            </p:extLst>
          </p:nvPr>
        </p:nvGraphicFramePr>
        <p:xfrm>
          <a:off x="637219" y="2806030"/>
          <a:ext cx="7869561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62973">
                  <a:extLst>
                    <a:ext uri="{9D8B030D-6E8A-4147-A177-3AD203B41FA5}">
                      <a16:colId xmlns:a16="http://schemas.microsoft.com/office/drawing/2014/main" val="3015847292"/>
                    </a:ext>
                  </a:extLst>
                </a:gridCol>
                <a:gridCol w="1342492">
                  <a:extLst>
                    <a:ext uri="{9D8B030D-6E8A-4147-A177-3AD203B41FA5}">
                      <a16:colId xmlns:a16="http://schemas.microsoft.com/office/drawing/2014/main" val="3726056857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1849772327"/>
                    </a:ext>
                  </a:extLst>
                </a:gridCol>
              </a:tblGrid>
              <a:tr h="219158">
                <a:tc>
                  <a:txBody>
                    <a:bodyPr/>
                    <a:lstStyle/>
                    <a:p>
                      <a:r>
                        <a:rPr lang="en-US" sz="1400" noProof="0">
                          <a:latin typeface="Candara" panose="020E0502030303020204" pitchFamily="34" charset="0"/>
                        </a:rPr>
                        <a:t>Cours Bloc 2      (</a:t>
                      </a:r>
                      <a:r>
                        <a:rPr lang="en-US" sz="1400" noProof="0" err="1">
                          <a:latin typeface="Candara" panose="020E0502030303020204" pitchFamily="34" charset="0"/>
                        </a:rPr>
                        <a:t>à</a:t>
                      </a:r>
                      <a:r>
                        <a:rPr lang="en-US" sz="1400" noProof="0">
                          <a:latin typeface="Candara" panose="020E0502030303020204" pitchFamily="34" charset="0"/>
                        </a:rPr>
                        <a:t> </a:t>
                      </a:r>
                      <a:r>
                        <a:rPr lang="en-US" sz="1400" noProof="0" err="1">
                          <a:latin typeface="Candara" panose="020E0502030303020204" pitchFamily="34" charset="0"/>
                        </a:rPr>
                        <a:t>partir</a:t>
                      </a:r>
                      <a:r>
                        <a:rPr lang="en-US" sz="1400" noProof="0">
                          <a:latin typeface="Candara" panose="020E0502030303020204" pitchFamily="34" charset="0"/>
                        </a:rPr>
                        <a:t> de 2025-2026)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latin typeface="Candara" panose="020E0502030303020204" pitchFamily="34" charset="0"/>
                        </a:rPr>
                        <a:t>Quadrimestre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latin typeface="Candara" panose="020E0502030303020204" pitchFamily="34" charset="0"/>
                        </a:rPr>
                        <a:t>ECTS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8458536"/>
                  </a:ext>
                </a:extLst>
              </a:tr>
              <a:tr h="21915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Police système Courant"/>
                        <a:buNone/>
                        <a:tabLst/>
                        <a:defRPr/>
                      </a:pPr>
                      <a:r>
                        <a:rPr lang="en-US" sz="1400" noProof="0" dirty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Contemporary Issues in Financial Analysis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Q1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0866967"/>
                  </a:ext>
                </a:extLst>
              </a:tr>
              <a:tr h="25349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Police système Courant"/>
                        <a:buNone/>
                        <a:tabLst/>
                        <a:defRPr/>
                      </a:pPr>
                      <a:r>
                        <a:rPr lang="en-US" sz="1400" noProof="0" dirty="0">
                          <a:solidFill>
                            <a:srgbClr val="C00000"/>
                          </a:solidFill>
                          <a:latin typeface="Candara" panose="020E0502030303020204" pitchFamily="34" charset="0"/>
                        </a:rPr>
                        <a:t>Risk Management and Internal Control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Q1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8036689"/>
                  </a:ext>
                </a:extLst>
              </a:tr>
              <a:tr h="25349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noProof="0" dirty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Choose </a:t>
                      </a:r>
                      <a:r>
                        <a:rPr lang="en-US" sz="1400" noProof="0" dirty="0">
                          <a:solidFill>
                            <a:srgbClr val="C00000"/>
                          </a:solidFill>
                          <a:latin typeface="Candara" panose="020E0502030303020204" pitchFamily="34" charset="0"/>
                        </a:rPr>
                        <a:t>one</a:t>
                      </a:r>
                      <a:r>
                        <a:rPr lang="en-US" sz="1400" noProof="0" dirty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 course among: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Police système Courant"/>
                        <a:buChar char="-"/>
                        <a:tabLst/>
                        <a:defRPr/>
                      </a:pPr>
                      <a:r>
                        <a:rPr lang="en-US" sz="1400" noProof="0" dirty="0" err="1">
                          <a:solidFill>
                            <a:srgbClr val="C00000"/>
                          </a:solidFill>
                          <a:latin typeface="Candara" panose="020E0502030303020204" pitchFamily="34" charset="0"/>
                        </a:rPr>
                        <a:t>Fiscalité</a:t>
                      </a:r>
                      <a:r>
                        <a:rPr lang="en-US" sz="1400" noProof="0" dirty="0">
                          <a:solidFill>
                            <a:srgbClr val="C00000"/>
                          </a:solidFill>
                          <a:latin typeface="Candara" panose="020E0502030303020204" pitchFamily="34" charset="0"/>
                        </a:rPr>
                        <a:t> </a:t>
                      </a:r>
                      <a:r>
                        <a:rPr lang="en-US" sz="1400" noProof="0" dirty="0" err="1">
                          <a:solidFill>
                            <a:srgbClr val="C00000"/>
                          </a:solidFill>
                          <a:latin typeface="Candara" panose="020E0502030303020204" pitchFamily="34" charset="0"/>
                        </a:rPr>
                        <a:t>approfondie</a:t>
                      </a:r>
                      <a:endParaRPr lang="en-US" sz="1400" noProof="0" dirty="0">
                        <a:solidFill>
                          <a:srgbClr val="C00000"/>
                        </a:solidFill>
                        <a:latin typeface="Candara" panose="020E0502030303020204" pitchFamily="34" charset="0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Police système Courant"/>
                        <a:buChar char="-"/>
                        <a:tabLst/>
                        <a:defRPr/>
                      </a:pPr>
                      <a:r>
                        <a:rPr lang="en-US" sz="1400" noProof="0" dirty="0" err="1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Comptabilité</a:t>
                      </a:r>
                      <a:r>
                        <a:rPr lang="en-US" sz="1400" noProof="0" dirty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 </a:t>
                      </a:r>
                      <a:r>
                        <a:rPr lang="en-US" sz="1400" noProof="0" dirty="0" err="1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approfondie</a:t>
                      </a:r>
                      <a:r>
                        <a:rPr lang="en-US" sz="1400" noProof="0" dirty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 et </a:t>
                      </a:r>
                      <a:r>
                        <a:rPr lang="en-US" sz="1400" noProof="0" dirty="0" err="1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fiscalité</a:t>
                      </a:r>
                      <a:endParaRPr lang="en-US" sz="1400" noProof="0" dirty="0">
                        <a:solidFill>
                          <a:schemeClr val="tx1"/>
                        </a:solidFill>
                        <a:latin typeface="Candara" panose="020E0502030303020204" pitchFamily="34" charset="0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Police système Courant"/>
                        <a:buChar char="-"/>
                        <a:tabLst/>
                        <a:defRPr/>
                      </a:pPr>
                      <a:r>
                        <a:rPr lang="en-US" sz="1400" noProof="0" dirty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Diagnostics </a:t>
                      </a:r>
                      <a:r>
                        <a:rPr lang="en-US" sz="1400" noProof="0" dirty="0" err="1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approfondis</a:t>
                      </a:r>
                      <a:r>
                        <a:rPr lang="en-US" sz="1400" noProof="0" dirty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 de </a:t>
                      </a:r>
                      <a:r>
                        <a:rPr lang="en-US" sz="1400" noProof="0" dirty="0" err="1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l’entreprise</a:t>
                      </a:r>
                      <a:r>
                        <a:rPr lang="en-US" sz="1400" noProof="0" dirty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 : aspects </a:t>
                      </a:r>
                      <a:r>
                        <a:rPr lang="en-US" sz="1400" noProof="0" dirty="0" err="1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juridiques</a:t>
                      </a:r>
                      <a:r>
                        <a:rPr lang="en-US" sz="1400" noProof="0" dirty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 et financiers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Police système Courant"/>
                        <a:buChar char="-"/>
                        <a:tabLst/>
                        <a:defRPr/>
                      </a:pPr>
                      <a:r>
                        <a:rPr lang="en-US" sz="1400" noProof="0" dirty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Ethics, Regulation, and Compliance in </a:t>
                      </a:r>
                      <a:r>
                        <a:rPr lang="en-US" sz="1400" noProof="0" dirty="0">
                          <a:solidFill>
                            <a:srgbClr val="C00000"/>
                          </a:solidFill>
                          <a:latin typeface="Candara" panose="020E0502030303020204" pitchFamily="34" charset="0"/>
                        </a:rPr>
                        <a:t>Audit and Control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Q1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19171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01481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Espace réservé du contenu 8">
            <a:extLst>
              <a:ext uri="{FF2B5EF4-FFF2-40B4-BE49-F238E27FC236}">
                <a16:creationId xmlns:a16="http://schemas.microsoft.com/office/drawing/2014/main" id="{175313B3-0A25-40CC-0D54-DB783E38673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5051522"/>
              </p:ext>
            </p:extLst>
          </p:nvPr>
        </p:nvGraphicFramePr>
        <p:xfrm>
          <a:off x="637219" y="920502"/>
          <a:ext cx="7869561" cy="121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62973">
                  <a:extLst>
                    <a:ext uri="{9D8B030D-6E8A-4147-A177-3AD203B41FA5}">
                      <a16:colId xmlns:a16="http://schemas.microsoft.com/office/drawing/2014/main" val="3015847292"/>
                    </a:ext>
                  </a:extLst>
                </a:gridCol>
                <a:gridCol w="1342492">
                  <a:extLst>
                    <a:ext uri="{9D8B030D-6E8A-4147-A177-3AD203B41FA5}">
                      <a16:colId xmlns:a16="http://schemas.microsoft.com/office/drawing/2014/main" val="3726056857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1849772327"/>
                    </a:ext>
                  </a:extLst>
                </a:gridCol>
              </a:tblGrid>
              <a:tr h="219158">
                <a:tc>
                  <a:txBody>
                    <a:bodyPr/>
                    <a:lstStyle/>
                    <a:p>
                      <a:r>
                        <a:rPr lang="en-US" sz="1400" noProof="0" err="1">
                          <a:latin typeface="Candara" panose="020E0502030303020204" pitchFamily="34" charset="0"/>
                        </a:rPr>
                        <a:t>Cours</a:t>
                      </a:r>
                      <a:r>
                        <a:rPr lang="en-US" sz="1400" noProof="0">
                          <a:latin typeface="Candara" panose="020E0502030303020204" pitchFamily="34" charset="0"/>
                        </a:rPr>
                        <a:t> Bloc 1     (</a:t>
                      </a:r>
                      <a:r>
                        <a:rPr lang="en-US" sz="1400" noProof="0" err="1">
                          <a:latin typeface="Candara" panose="020E0502030303020204" pitchFamily="34" charset="0"/>
                        </a:rPr>
                        <a:t>dès</a:t>
                      </a:r>
                      <a:r>
                        <a:rPr lang="en-US" sz="1400" noProof="0">
                          <a:latin typeface="Candara" panose="020E0502030303020204" pitchFamily="34" charset="0"/>
                        </a:rPr>
                        <a:t> 2024-2025)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latin typeface="Candara" panose="020E0502030303020204" pitchFamily="34" charset="0"/>
                        </a:rPr>
                        <a:t>Quadrimestre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latin typeface="Candara" panose="020E0502030303020204" pitchFamily="34" charset="0"/>
                        </a:rPr>
                        <a:t>ECTS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8458536"/>
                  </a:ext>
                </a:extLst>
              </a:tr>
              <a:tr h="21915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Police système Courant"/>
                        <a:buNone/>
                        <a:tabLst/>
                        <a:defRPr/>
                      </a:pPr>
                      <a:r>
                        <a:rPr lang="en-US" sz="1400" noProof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Brand Management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Q2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0866967"/>
                  </a:ext>
                </a:extLst>
              </a:tr>
              <a:tr h="25349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Police système Courant"/>
                        <a:buNone/>
                        <a:tabLst/>
                        <a:defRPr/>
                      </a:pPr>
                      <a:r>
                        <a:rPr lang="en-US" sz="1400" noProof="0">
                          <a:solidFill>
                            <a:srgbClr val="C00000"/>
                          </a:solidFill>
                          <a:latin typeface="Candara" panose="020E0502030303020204" pitchFamily="34" charset="0"/>
                        </a:rPr>
                        <a:t>Sustainable Marketing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Q2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0836195"/>
                  </a:ext>
                </a:extLst>
              </a:tr>
              <a:tr h="25349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Police système Courant"/>
                        <a:buNone/>
                        <a:tabLst/>
                        <a:defRPr/>
                      </a:pPr>
                      <a:r>
                        <a:rPr lang="en-US" sz="1400" noProof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Marketing Research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Q2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1917178"/>
                  </a:ext>
                </a:extLst>
              </a:tr>
            </a:tbl>
          </a:graphicData>
        </a:graphic>
      </p:graphicFrame>
      <p:sp>
        <p:nvSpPr>
          <p:cNvPr id="2" name="Titre 1">
            <a:extLst>
              <a:ext uri="{FF2B5EF4-FFF2-40B4-BE49-F238E27FC236}">
                <a16:creationId xmlns:a16="http://schemas.microsoft.com/office/drawing/2014/main" id="{872A6A70-9D08-783A-31DB-E774EB1FBD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565571"/>
          </a:xfrm>
        </p:spPr>
        <p:txBody>
          <a:bodyPr/>
          <a:lstStyle/>
          <a:p>
            <a:r>
              <a:rPr lang="fr-FR"/>
              <a:t>Finalité « International Strategic Marketing »</a:t>
            </a:r>
          </a:p>
        </p:txBody>
      </p:sp>
      <p:graphicFrame>
        <p:nvGraphicFramePr>
          <p:cNvPr id="4" name="Espace réservé du contenu 8">
            <a:extLst>
              <a:ext uri="{FF2B5EF4-FFF2-40B4-BE49-F238E27FC236}">
                <a16:creationId xmlns:a16="http://schemas.microsoft.com/office/drawing/2014/main" id="{CE7A446F-22B9-16D3-303F-3C83A445B1A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5066398"/>
              </p:ext>
            </p:extLst>
          </p:nvPr>
        </p:nvGraphicFramePr>
        <p:xfrm>
          <a:off x="637219" y="2355726"/>
          <a:ext cx="7869561" cy="2072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62973">
                  <a:extLst>
                    <a:ext uri="{9D8B030D-6E8A-4147-A177-3AD203B41FA5}">
                      <a16:colId xmlns:a16="http://schemas.microsoft.com/office/drawing/2014/main" val="3015847292"/>
                    </a:ext>
                  </a:extLst>
                </a:gridCol>
                <a:gridCol w="1342492">
                  <a:extLst>
                    <a:ext uri="{9D8B030D-6E8A-4147-A177-3AD203B41FA5}">
                      <a16:colId xmlns:a16="http://schemas.microsoft.com/office/drawing/2014/main" val="3726056857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1849772327"/>
                    </a:ext>
                  </a:extLst>
                </a:gridCol>
              </a:tblGrid>
              <a:tr h="219158">
                <a:tc>
                  <a:txBody>
                    <a:bodyPr/>
                    <a:lstStyle/>
                    <a:p>
                      <a:r>
                        <a:rPr lang="en-US" sz="1400" noProof="0" err="1">
                          <a:latin typeface="Candara" panose="020E0502030303020204" pitchFamily="34" charset="0"/>
                        </a:rPr>
                        <a:t>Cours</a:t>
                      </a:r>
                      <a:r>
                        <a:rPr lang="en-US" sz="1400" noProof="0">
                          <a:latin typeface="Candara" panose="020E0502030303020204" pitchFamily="34" charset="0"/>
                        </a:rPr>
                        <a:t> Bloc 2      (</a:t>
                      </a:r>
                      <a:r>
                        <a:rPr lang="en-US" sz="1400" noProof="0" err="1">
                          <a:latin typeface="Candara" panose="020E0502030303020204" pitchFamily="34" charset="0"/>
                        </a:rPr>
                        <a:t>à</a:t>
                      </a:r>
                      <a:r>
                        <a:rPr lang="en-US" sz="1400" noProof="0">
                          <a:latin typeface="Candara" panose="020E0502030303020204" pitchFamily="34" charset="0"/>
                        </a:rPr>
                        <a:t> </a:t>
                      </a:r>
                      <a:r>
                        <a:rPr lang="en-US" sz="1400" noProof="0" err="1">
                          <a:latin typeface="Candara" panose="020E0502030303020204" pitchFamily="34" charset="0"/>
                        </a:rPr>
                        <a:t>partir</a:t>
                      </a:r>
                      <a:r>
                        <a:rPr lang="en-US" sz="1400" noProof="0">
                          <a:latin typeface="Candara" panose="020E0502030303020204" pitchFamily="34" charset="0"/>
                        </a:rPr>
                        <a:t> de 2025-2026)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latin typeface="Candara" panose="020E0502030303020204" pitchFamily="34" charset="0"/>
                        </a:rPr>
                        <a:t>Quadrimestre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latin typeface="Candara" panose="020E0502030303020204" pitchFamily="34" charset="0"/>
                        </a:rPr>
                        <a:t>ECTS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8458536"/>
                  </a:ext>
                </a:extLst>
              </a:tr>
              <a:tr h="21915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Police système Courant"/>
                        <a:buNone/>
                        <a:tabLst/>
                        <a:defRPr/>
                      </a:pPr>
                      <a:r>
                        <a:rPr lang="en-US" sz="1400" noProof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Consumer Behavior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Q1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0866967"/>
                  </a:ext>
                </a:extLst>
              </a:tr>
              <a:tr h="25349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Police système Courant"/>
                        <a:buNone/>
                        <a:tabLst/>
                        <a:defRPr/>
                      </a:pPr>
                      <a:r>
                        <a:rPr lang="en-US" sz="1400" noProof="0" dirty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Digital </a:t>
                      </a:r>
                      <a:r>
                        <a:rPr lang="en-US" sz="1400" noProof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Marketing Strategy</a:t>
                      </a:r>
                      <a:endParaRPr lang="en-US" sz="1400" noProof="0" dirty="0">
                        <a:solidFill>
                          <a:schemeClr val="tx1"/>
                        </a:solidFill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Q1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8036689"/>
                  </a:ext>
                </a:extLst>
              </a:tr>
              <a:tr h="25349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noProof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Choose one course among: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Police système Courant"/>
                        <a:buChar char="-"/>
                        <a:tabLst/>
                        <a:defRPr/>
                      </a:pPr>
                      <a:r>
                        <a:rPr lang="en-US" sz="1400" noProof="0">
                          <a:solidFill>
                            <a:srgbClr val="C00000"/>
                          </a:solidFill>
                          <a:latin typeface="Candara" panose="020E0502030303020204" pitchFamily="34" charset="0"/>
                        </a:rPr>
                        <a:t>Consumer Experience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Police système Courant"/>
                        <a:buChar char="-"/>
                        <a:tabLst/>
                        <a:defRPr/>
                      </a:pPr>
                      <a:r>
                        <a:rPr lang="en-US" sz="1400" noProof="0">
                          <a:solidFill>
                            <a:srgbClr val="C00000"/>
                          </a:solidFill>
                          <a:latin typeface="Candara" panose="020E0502030303020204" pitchFamily="34" charset="0"/>
                        </a:rPr>
                        <a:t>eCommerce Methods and Techniques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Police système Courant"/>
                        <a:buChar char="-"/>
                        <a:tabLst/>
                        <a:defRPr/>
                      </a:pPr>
                      <a:r>
                        <a:rPr lang="en-US" sz="1400" noProof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Intercultural Marketing </a:t>
                      </a:r>
                      <a:r>
                        <a:rPr lang="en-US" sz="1400" noProof="0">
                          <a:solidFill>
                            <a:srgbClr val="C00000"/>
                          </a:solidFill>
                          <a:latin typeface="Candara" panose="020E0502030303020204" pitchFamily="34" charset="0"/>
                        </a:rPr>
                        <a:t>and Communication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Police système Courant"/>
                        <a:buChar char="-"/>
                        <a:tabLst/>
                        <a:defRPr/>
                      </a:pPr>
                      <a:r>
                        <a:rPr lang="en-US" sz="1400" noProof="0">
                          <a:solidFill>
                            <a:srgbClr val="C00000"/>
                          </a:solidFill>
                          <a:latin typeface="Candara" panose="020E0502030303020204" pitchFamily="34" charset="0"/>
                        </a:rPr>
                        <a:t>Services Marketing and Management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Q1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19171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39135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Espace réservé du contenu 8">
            <a:extLst>
              <a:ext uri="{FF2B5EF4-FFF2-40B4-BE49-F238E27FC236}">
                <a16:creationId xmlns:a16="http://schemas.microsoft.com/office/drawing/2014/main" id="{175313B3-0A25-40CC-0D54-DB783E38673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3755226"/>
              </p:ext>
            </p:extLst>
          </p:nvPr>
        </p:nvGraphicFramePr>
        <p:xfrm>
          <a:off x="637219" y="1275606"/>
          <a:ext cx="7869561" cy="121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62973">
                  <a:extLst>
                    <a:ext uri="{9D8B030D-6E8A-4147-A177-3AD203B41FA5}">
                      <a16:colId xmlns:a16="http://schemas.microsoft.com/office/drawing/2014/main" val="3015847292"/>
                    </a:ext>
                  </a:extLst>
                </a:gridCol>
                <a:gridCol w="1342492">
                  <a:extLst>
                    <a:ext uri="{9D8B030D-6E8A-4147-A177-3AD203B41FA5}">
                      <a16:colId xmlns:a16="http://schemas.microsoft.com/office/drawing/2014/main" val="3726056857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1849772327"/>
                    </a:ext>
                  </a:extLst>
                </a:gridCol>
              </a:tblGrid>
              <a:tr h="219158">
                <a:tc>
                  <a:txBody>
                    <a:bodyPr/>
                    <a:lstStyle/>
                    <a:p>
                      <a:r>
                        <a:rPr lang="en-US" sz="1400" noProof="0" err="1">
                          <a:latin typeface="Candara" panose="020E0502030303020204" pitchFamily="34" charset="0"/>
                        </a:rPr>
                        <a:t>Cours</a:t>
                      </a:r>
                      <a:r>
                        <a:rPr lang="en-US" sz="1400" noProof="0">
                          <a:latin typeface="Candara" panose="020E0502030303020204" pitchFamily="34" charset="0"/>
                        </a:rPr>
                        <a:t> Bloc 1     (</a:t>
                      </a:r>
                      <a:r>
                        <a:rPr lang="en-US" sz="1400" noProof="0" err="1">
                          <a:latin typeface="Candara" panose="020E0502030303020204" pitchFamily="34" charset="0"/>
                        </a:rPr>
                        <a:t>dès</a:t>
                      </a:r>
                      <a:r>
                        <a:rPr lang="en-US" sz="1400" noProof="0">
                          <a:latin typeface="Candara" panose="020E0502030303020204" pitchFamily="34" charset="0"/>
                        </a:rPr>
                        <a:t> 2024-2025)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latin typeface="Candara" panose="020E0502030303020204" pitchFamily="34" charset="0"/>
                        </a:rPr>
                        <a:t>Quadrimestre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latin typeface="Candara" panose="020E0502030303020204" pitchFamily="34" charset="0"/>
                        </a:rPr>
                        <a:t>ECTS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8458536"/>
                  </a:ext>
                </a:extLst>
              </a:tr>
              <a:tr h="21915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Police système Courant"/>
                        <a:buNone/>
                        <a:tabLst/>
                        <a:defRPr/>
                      </a:pPr>
                      <a:r>
                        <a:rPr lang="en-US" sz="1400" noProof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Economie écologique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Q2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0866967"/>
                  </a:ext>
                </a:extLst>
              </a:tr>
              <a:tr h="25349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Police système Courant"/>
                        <a:buNone/>
                        <a:tabLst/>
                        <a:defRPr/>
                      </a:pPr>
                      <a:r>
                        <a:rPr lang="en-US" sz="1400" noProof="0" err="1">
                          <a:solidFill>
                            <a:srgbClr val="C00000"/>
                          </a:solidFill>
                          <a:latin typeface="Candara" panose="020E0502030303020204" pitchFamily="34" charset="0"/>
                        </a:rPr>
                        <a:t>Entreprises</a:t>
                      </a:r>
                      <a:r>
                        <a:rPr lang="en-US" sz="1400" noProof="0">
                          <a:solidFill>
                            <a:srgbClr val="C00000"/>
                          </a:solidFill>
                          <a:latin typeface="Candara" panose="020E0502030303020204" pitchFamily="34" charset="0"/>
                        </a:rPr>
                        <a:t> </a:t>
                      </a:r>
                      <a:r>
                        <a:rPr lang="en-US" sz="1400" noProof="0" err="1">
                          <a:solidFill>
                            <a:srgbClr val="C00000"/>
                          </a:solidFill>
                          <a:latin typeface="Candara" panose="020E0502030303020204" pitchFamily="34" charset="0"/>
                        </a:rPr>
                        <a:t>sociales</a:t>
                      </a:r>
                      <a:r>
                        <a:rPr lang="en-US" sz="1400" noProof="0">
                          <a:solidFill>
                            <a:srgbClr val="C00000"/>
                          </a:solidFill>
                          <a:latin typeface="Candara" panose="020E0502030303020204" pitchFamily="34" charset="0"/>
                        </a:rPr>
                        <a:t> et management de la </a:t>
                      </a:r>
                      <a:r>
                        <a:rPr lang="en-US" sz="1400" noProof="0" err="1">
                          <a:solidFill>
                            <a:srgbClr val="C00000"/>
                          </a:solidFill>
                          <a:latin typeface="Candara" panose="020E0502030303020204" pitchFamily="34" charset="0"/>
                        </a:rPr>
                        <a:t>durabilité</a:t>
                      </a:r>
                      <a:r>
                        <a:rPr lang="en-US" sz="1400" noProof="0">
                          <a:solidFill>
                            <a:srgbClr val="C00000"/>
                          </a:solidFill>
                          <a:latin typeface="Candara" panose="020E0502030303020204" pitchFamily="34" charset="0"/>
                        </a:rPr>
                        <a:t> forte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Q2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0836195"/>
                  </a:ext>
                </a:extLst>
              </a:tr>
              <a:tr h="25349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Police système Courant"/>
                        <a:buNone/>
                        <a:tabLst/>
                        <a:defRPr/>
                      </a:pPr>
                      <a:r>
                        <a:rPr lang="en-US" sz="1400" noProof="0">
                          <a:solidFill>
                            <a:srgbClr val="C00000"/>
                          </a:solidFill>
                          <a:latin typeface="Candara" panose="020E0502030303020204" pitchFamily="34" charset="0"/>
                        </a:rPr>
                        <a:t>Managing Social Innovation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Q2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1917178"/>
                  </a:ext>
                </a:extLst>
              </a:tr>
            </a:tbl>
          </a:graphicData>
        </a:graphic>
      </p:graphicFrame>
      <p:sp>
        <p:nvSpPr>
          <p:cNvPr id="2" name="Titre 1">
            <a:extLst>
              <a:ext uri="{FF2B5EF4-FFF2-40B4-BE49-F238E27FC236}">
                <a16:creationId xmlns:a16="http://schemas.microsoft.com/office/drawing/2014/main" id="{872A6A70-9D08-783A-31DB-E774EB1FBD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565571"/>
          </a:xfrm>
        </p:spPr>
        <p:txBody>
          <a:bodyPr/>
          <a:lstStyle/>
          <a:p>
            <a:r>
              <a:rPr lang="fr-FR"/>
              <a:t>Finalité « Management des entreprises sociales </a:t>
            </a:r>
            <a:br>
              <a:rPr lang="fr-FR"/>
            </a:br>
            <a:r>
              <a:rPr lang="fr-FR"/>
              <a:t>et </a:t>
            </a:r>
            <a:r>
              <a:rPr lang="fr-FR">
                <a:solidFill>
                  <a:srgbClr val="C00000"/>
                </a:solidFill>
              </a:rPr>
              <a:t>Transition</a:t>
            </a:r>
            <a:r>
              <a:rPr lang="fr-FR"/>
              <a:t> »</a:t>
            </a:r>
          </a:p>
        </p:txBody>
      </p:sp>
      <p:graphicFrame>
        <p:nvGraphicFramePr>
          <p:cNvPr id="4" name="Espace réservé du contenu 8">
            <a:extLst>
              <a:ext uri="{FF2B5EF4-FFF2-40B4-BE49-F238E27FC236}">
                <a16:creationId xmlns:a16="http://schemas.microsoft.com/office/drawing/2014/main" id="{CE7A446F-22B9-16D3-303F-3C83A445B1A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81227207"/>
              </p:ext>
            </p:extLst>
          </p:nvPr>
        </p:nvGraphicFramePr>
        <p:xfrm>
          <a:off x="637219" y="2710830"/>
          <a:ext cx="7869561" cy="121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62973">
                  <a:extLst>
                    <a:ext uri="{9D8B030D-6E8A-4147-A177-3AD203B41FA5}">
                      <a16:colId xmlns:a16="http://schemas.microsoft.com/office/drawing/2014/main" val="3015847292"/>
                    </a:ext>
                  </a:extLst>
                </a:gridCol>
                <a:gridCol w="1342492">
                  <a:extLst>
                    <a:ext uri="{9D8B030D-6E8A-4147-A177-3AD203B41FA5}">
                      <a16:colId xmlns:a16="http://schemas.microsoft.com/office/drawing/2014/main" val="3726056857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1849772327"/>
                    </a:ext>
                  </a:extLst>
                </a:gridCol>
              </a:tblGrid>
              <a:tr h="219158">
                <a:tc>
                  <a:txBody>
                    <a:bodyPr/>
                    <a:lstStyle/>
                    <a:p>
                      <a:r>
                        <a:rPr lang="en-US" sz="1400" noProof="0" err="1">
                          <a:latin typeface="Candara" panose="020E0502030303020204" pitchFamily="34" charset="0"/>
                        </a:rPr>
                        <a:t>Cours</a:t>
                      </a:r>
                      <a:r>
                        <a:rPr lang="en-US" sz="1400" noProof="0">
                          <a:latin typeface="Candara" panose="020E0502030303020204" pitchFamily="34" charset="0"/>
                        </a:rPr>
                        <a:t> Bloc 2      (</a:t>
                      </a:r>
                      <a:r>
                        <a:rPr lang="en-US" sz="1400" noProof="0" err="1">
                          <a:latin typeface="Candara" panose="020E0502030303020204" pitchFamily="34" charset="0"/>
                        </a:rPr>
                        <a:t>à</a:t>
                      </a:r>
                      <a:r>
                        <a:rPr lang="en-US" sz="1400" noProof="0">
                          <a:latin typeface="Candara" panose="020E0502030303020204" pitchFamily="34" charset="0"/>
                        </a:rPr>
                        <a:t> </a:t>
                      </a:r>
                      <a:r>
                        <a:rPr lang="en-US" sz="1400" noProof="0" err="1">
                          <a:latin typeface="Candara" panose="020E0502030303020204" pitchFamily="34" charset="0"/>
                        </a:rPr>
                        <a:t>partir</a:t>
                      </a:r>
                      <a:r>
                        <a:rPr lang="en-US" sz="1400" noProof="0">
                          <a:latin typeface="Candara" panose="020E0502030303020204" pitchFamily="34" charset="0"/>
                        </a:rPr>
                        <a:t> de 2025-2026)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latin typeface="Candara" panose="020E0502030303020204" pitchFamily="34" charset="0"/>
                        </a:rPr>
                        <a:t>Quadrimestre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latin typeface="Candara" panose="020E0502030303020204" pitchFamily="34" charset="0"/>
                        </a:rPr>
                        <a:t>ECTS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8458536"/>
                  </a:ext>
                </a:extLst>
              </a:tr>
              <a:tr h="21915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Police système Courant"/>
                        <a:buNone/>
                        <a:tabLst/>
                        <a:defRPr/>
                      </a:pPr>
                      <a:r>
                        <a:rPr lang="en-US" sz="1400" noProof="0" err="1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Financement</a:t>
                      </a:r>
                      <a:r>
                        <a:rPr lang="en-US" sz="1400" noProof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 </a:t>
                      </a:r>
                      <a:r>
                        <a:rPr lang="en-US" sz="1400" noProof="0">
                          <a:solidFill>
                            <a:srgbClr val="C00000"/>
                          </a:solidFill>
                          <a:latin typeface="Candara" panose="020E0502030303020204" pitchFamily="34" charset="0"/>
                        </a:rPr>
                        <a:t>de </a:t>
                      </a:r>
                      <a:r>
                        <a:rPr lang="en-US" sz="1400" noProof="0" err="1">
                          <a:solidFill>
                            <a:srgbClr val="C00000"/>
                          </a:solidFill>
                          <a:latin typeface="Candara" panose="020E0502030303020204" pitchFamily="34" charset="0"/>
                        </a:rPr>
                        <a:t>l'impact</a:t>
                      </a:r>
                      <a:r>
                        <a:rPr lang="en-US" sz="1400" noProof="0">
                          <a:solidFill>
                            <a:srgbClr val="C00000"/>
                          </a:solidFill>
                          <a:latin typeface="Candara" panose="020E0502030303020204" pitchFamily="34" charset="0"/>
                        </a:rPr>
                        <a:t> et </a:t>
                      </a:r>
                      <a:r>
                        <a:rPr lang="en-US" sz="1400" noProof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de la </a:t>
                      </a:r>
                      <a:r>
                        <a:rPr lang="en-US" sz="1400" noProof="0" err="1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durabilité</a:t>
                      </a:r>
                      <a:endParaRPr lang="en-US" sz="1400" noProof="0">
                        <a:solidFill>
                          <a:schemeClr val="tx1"/>
                        </a:solidFill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Q1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0866967"/>
                  </a:ext>
                </a:extLst>
              </a:tr>
              <a:tr h="25349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Police système Courant"/>
                        <a:buNone/>
                        <a:tabLst/>
                        <a:defRPr/>
                      </a:pPr>
                      <a:r>
                        <a:rPr lang="en-US" sz="1400" noProof="0">
                          <a:solidFill>
                            <a:srgbClr val="C00000"/>
                          </a:solidFill>
                          <a:latin typeface="Candara" panose="020E0502030303020204" pitchFamily="34" charset="0"/>
                        </a:rPr>
                        <a:t>Transition through Global Performance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Q1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8036689"/>
                  </a:ext>
                </a:extLst>
              </a:tr>
              <a:tr h="25349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Police système Courant"/>
                        <a:buNone/>
                        <a:tabLst/>
                        <a:defRPr/>
                      </a:pPr>
                      <a:r>
                        <a:rPr lang="en-US" sz="1400" noProof="0">
                          <a:solidFill>
                            <a:srgbClr val="C00000"/>
                          </a:solidFill>
                          <a:latin typeface="Candara" panose="020E0502030303020204" pitchFamily="34" charset="0"/>
                        </a:rPr>
                        <a:t>Outils pour le management des entreprises sociales et de la Transition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Q1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19171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287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Espace réservé du contenu 8">
            <a:extLst>
              <a:ext uri="{FF2B5EF4-FFF2-40B4-BE49-F238E27FC236}">
                <a16:creationId xmlns:a16="http://schemas.microsoft.com/office/drawing/2014/main" id="{175313B3-0A25-40CC-0D54-DB783E38673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4153934"/>
              </p:ext>
            </p:extLst>
          </p:nvPr>
        </p:nvGraphicFramePr>
        <p:xfrm>
          <a:off x="637219" y="1285478"/>
          <a:ext cx="7869561" cy="121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62973">
                  <a:extLst>
                    <a:ext uri="{9D8B030D-6E8A-4147-A177-3AD203B41FA5}">
                      <a16:colId xmlns:a16="http://schemas.microsoft.com/office/drawing/2014/main" val="3015847292"/>
                    </a:ext>
                  </a:extLst>
                </a:gridCol>
                <a:gridCol w="1342492">
                  <a:extLst>
                    <a:ext uri="{9D8B030D-6E8A-4147-A177-3AD203B41FA5}">
                      <a16:colId xmlns:a16="http://schemas.microsoft.com/office/drawing/2014/main" val="3726056857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1849772327"/>
                    </a:ext>
                  </a:extLst>
                </a:gridCol>
              </a:tblGrid>
              <a:tr h="219158">
                <a:tc>
                  <a:txBody>
                    <a:bodyPr/>
                    <a:lstStyle/>
                    <a:p>
                      <a:r>
                        <a:rPr lang="en-US" sz="1400" noProof="0" err="1">
                          <a:latin typeface="Candara" panose="020E0502030303020204" pitchFamily="34" charset="0"/>
                        </a:rPr>
                        <a:t>Cours</a:t>
                      </a:r>
                      <a:r>
                        <a:rPr lang="en-US" sz="1400" noProof="0">
                          <a:latin typeface="Candara" panose="020E0502030303020204" pitchFamily="34" charset="0"/>
                        </a:rPr>
                        <a:t> Bloc 1     (</a:t>
                      </a:r>
                      <a:r>
                        <a:rPr lang="en-US" sz="1400" noProof="0" err="1">
                          <a:latin typeface="Candara" panose="020E0502030303020204" pitchFamily="34" charset="0"/>
                        </a:rPr>
                        <a:t>dès</a:t>
                      </a:r>
                      <a:r>
                        <a:rPr lang="en-US" sz="1400" noProof="0">
                          <a:latin typeface="Candara" panose="020E0502030303020204" pitchFamily="34" charset="0"/>
                        </a:rPr>
                        <a:t> 2024-2025)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latin typeface="Candara" panose="020E0502030303020204" pitchFamily="34" charset="0"/>
                        </a:rPr>
                        <a:t>Quadrimestre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latin typeface="Candara" panose="020E0502030303020204" pitchFamily="34" charset="0"/>
                        </a:rPr>
                        <a:t>ECTS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8458536"/>
                  </a:ext>
                </a:extLst>
              </a:tr>
              <a:tr h="21915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Police système Courant"/>
                        <a:buNone/>
                        <a:tabLst/>
                        <a:defRPr/>
                      </a:pPr>
                      <a:r>
                        <a:rPr lang="en-US" sz="1400" noProof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Economics of Innovation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Q2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0866967"/>
                  </a:ext>
                </a:extLst>
              </a:tr>
              <a:tr h="25349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Police système Courant"/>
                        <a:buNone/>
                        <a:tabLst/>
                        <a:defRPr/>
                      </a:pPr>
                      <a:r>
                        <a:rPr lang="en-US" sz="1400" noProof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Innovation Project Definition and Development (partim I)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Q2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0836195"/>
                  </a:ext>
                </a:extLst>
              </a:tr>
              <a:tr h="25349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Police système Courant"/>
                        <a:buNone/>
                        <a:tabLst/>
                        <a:defRPr/>
                      </a:pPr>
                      <a:r>
                        <a:rPr lang="en-US" sz="1400" noProof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Strategy and Business Model Generation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Q2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1917178"/>
                  </a:ext>
                </a:extLst>
              </a:tr>
            </a:tbl>
          </a:graphicData>
        </a:graphic>
      </p:graphicFrame>
      <p:sp>
        <p:nvSpPr>
          <p:cNvPr id="2" name="Titre 1">
            <a:extLst>
              <a:ext uri="{FF2B5EF4-FFF2-40B4-BE49-F238E27FC236}">
                <a16:creationId xmlns:a16="http://schemas.microsoft.com/office/drawing/2014/main" id="{872A6A70-9D08-783A-31DB-E774EB1FBD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565571"/>
          </a:xfrm>
        </p:spPr>
        <p:txBody>
          <a:bodyPr/>
          <a:lstStyle/>
          <a:p>
            <a:r>
              <a:rPr lang="fr-FR"/>
              <a:t>Finalité « </a:t>
            </a:r>
            <a:r>
              <a:rPr lang="fr-FR" err="1"/>
              <a:t>Intrapreneurship</a:t>
            </a:r>
            <a:r>
              <a:rPr lang="fr-FR"/>
              <a:t> and Management of Innovation </a:t>
            </a:r>
            <a:r>
              <a:rPr lang="fr-FR" err="1"/>
              <a:t>Projects</a:t>
            </a:r>
            <a:r>
              <a:rPr lang="fr-FR"/>
              <a:t> »</a:t>
            </a:r>
          </a:p>
        </p:txBody>
      </p:sp>
      <p:graphicFrame>
        <p:nvGraphicFramePr>
          <p:cNvPr id="4" name="Espace réservé du contenu 8">
            <a:extLst>
              <a:ext uri="{FF2B5EF4-FFF2-40B4-BE49-F238E27FC236}">
                <a16:creationId xmlns:a16="http://schemas.microsoft.com/office/drawing/2014/main" id="{CE7A446F-22B9-16D3-303F-3C83A445B1A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23695571"/>
              </p:ext>
            </p:extLst>
          </p:nvPr>
        </p:nvGraphicFramePr>
        <p:xfrm>
          <a:off x="637219" y="2720702"/>
          <a:ext cx="7869561" cy="164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62973">
                  <a:extLst>
                    <a:ext uri="{9D8B030D-6E8A-4147-A177-3AD203B41FA5}">
                      <a16:colId xmlns:a16="http://schemas.microsoft.com/office/drawing/2014/main" val="3015847292"/>
                    </a:ext>
                  </a:extLst>
                </a:gridCol>
                <a:gridCol w="1342492">
                  <a:extLst>
                    <a:ext uri="{9D8B030D-6E8A-4147-A177-3AD203B41FA5}">
                      <a16:colId xmlns:a16="http://schemas.microsoft.com/office/drawing/2014/main" val="3726056857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1849772327"/>
                    </a:ext>
                  </a:extLst>
                </a:gridCol>
              </a:tblGrid>
              <a:tr h="219158">
                <a:tc>
                  <a:txBody>
                    <a:bodyPr/>
                    <a:lstStyle/>
                    <a:p>
                      <a:r>
                        <a:rPr lang="en-US" sz="1400" noProof="0" err="1">
                          <a:latin typeface="Candara" panose="020E0502030303020204" pitchFamily="34" charset="0"/>
                        </a:rPr>
                        <a:t>Cours</a:t>
                      </a:r>
                      <a:r>
                        <a:rPr lang="en-US" sz="1400" noProof="0">
                          <a:latin typeface="Candara" panose="020E0502030303020204" pitchFamily="34" charset="0"/>
                        </a:rPr>
                        <a:t> Bloc 2      (</a:t>
                      </a:r>
                      <a:r>
                        <a:rPr lang="en-US" sz="1400" noProof="0" err="1">
                          <a:latin typeface="Candara" panose="020E0502030303020204" pitchFamily="34" charset="0"/>
                        </a:rPr>
                        <a:t>à</a:t>
                      </a:r>
                      <a:r>
                        <a:rPr lang="en-US" sz="1400" noProof="0">
                          <a:latin typeface="Candara" panose="020E0502030303020204" pitchFamily="34" charset="0"/>
                        </a:rPr>
                        <a:t> </a:t>
                      </a:r>
                      <a:r>
                        <a:rPr lang="en-US" sz="1400" noProof="0" err="1">
                          <a:latin typeface="Candara" panose="020E0502030303020204" pitchFamily="34" charset="0"/>
                        </a:rPr>
                        <a:t>partir</a:t>
                      </a:r>
                      <a:r>
                        <a:rPr lang="en-US" sz="1400" noProof="0">
                          <a:latin typeface="Candara" panose="020E0502030303020204" pitchFamily="34" charset="0"/>
                        </a:rPr>
                        <a:t> de 2025-2026)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latin typeface="Candara" panose="020E0502030303020204" pitchFamily="34" charset="0"/>
                        </a:rPr>
                        <a:t>Quadrimestre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latin typeface="Candara" panose="020E0502030303020204" pitchFamily="34" charset="0"/>
                        </a:rPr>
                        <a:t>ECTS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8458536"/>
                  </a:ext>
                </a:extLst>
              </a:tr>
              <a:tr h="21915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Police système Courant"/>
                        <a:buNone/>
                        <a:tabLst/>
                        <a:defRPr/>
                      </a:pPr>
                      <a:r>
                        <a:rPr lang="en-US" sz="1400" noProof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Consultant Roles and Responsibilities 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Police système Courant"/>
                        <a:buNone/>
                        <a:tabLst/>
                        <a:defRPr/>
                      </a:pPr>
                      <a:r>
                        <a:rPr lang="en-US" sz="1400" noProof="0">
                          <a:solidFill>
                            <a:srgbClr val="C00000"/>
                          </a:solidFill>
                          <a:latin typeface="Candara" panose="020E0502030303020204" pitchFamily="34" charset="0"/>
                        </a:rPr>
                        <a:t>Part 1 : Self-Positioning and Stakeholder Management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Police système Courant"/>
                        <a:buNone/>
                        <a:tabLst/>
                        <a:defRPr/>
                      </a:pPr>
                      <a:r>
                        <a:rPr lang="en-US" sz="1400" noProof="0">
                          <a:solidFill>
                            <a:srgbClr val="C00000"/>
                          </a:solidFill>
                          <a:latin typeface="Candara" panose="020E0502030303020204" pitchFamily="34" charset="0"/>
                        </a:rPr>
                        <a:t>Part 2 : Stimulation of Collective Intelligence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Q1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0866967"/>
                  </a:ext>
                </a:extLst>
              </a:tr>
              <a:tr h="25349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Police système Courant"/>
                        <a:buNone/>
                        <a:tabLst/>
                        <a:defRPr/>
                      </a:pPr>
                      <a:r>
                        <a:rPr lang="en-US" sz="1400" noProof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Innovation Project Definition and Development (partim II)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Q1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8036689"/>
                  </a:ext>
                </a:extLst>
              </a:tr>
              <a:tr h="25349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Police système Courant"/>
                        <a:buNone/>
                        <a:tabLst/>
                        <a:defRPr/>
                      </a:pPr>
                      <a:r>
                        <a:rPr lang="en-US" sz="1400" noProof="0">
                          <a:solidFill>
                            <a:srgbClr val="C00000"/>
                          </a:solidFill>
                          <a:latin typeface="Candara" panose="020E0502030303020204" pitchFamily="34" charset="0"/>
                        </a:rPr>
                        <a:t>Leadership in Project and Change Management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Q1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19171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63256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Espace réservé du contenu 8">
            <a:extLst>
              <a:ext uri="{FF2B5EF4-FFF2-40B4-BE49-F238E27FC236}">
                <a16:creationId xmlns:a16="http://schemas.microsoft.com/office/drawing/2014/main" id="{175313B3-0A25-40CC-0D54-DB783E38673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7137368"/>
              </p:ext>
            </p:extLst>
          </p:nvPr>
        </p:nvGraphicFramePr>
        <p:xfrm>
          <a:off x="637219" y="1285478"/>
          <a:ext cx="7869561" cy="121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62973">
                  <a:extLst>
                    <a:ext uri="{9D8B030D-6E8A-4147-A177-3AD203B41FA5}">
                      <a16:colId xmlns:a16="http://schemas.microsoft.com/office/drawing/2014/main" val="3015847292"/>
                    </a:ext>
                  </a:extLst>
                </a:gridCol>
                <a:gridCol w="1342492">
                  <a:extLst>
                    <a:ext uri="{9D8B030D-6E8A-4147-A177-3AD203B41FA5}">
                      <a16:colId xmlns:a16="http://schemas.microsoft.com/office/drawing/2014/main" val="3726056857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1849772327"/>
                    </a:ext>
                  </a:extLst>
                </a:gridCol>
              </a:tblGrid>
              <a:tr h="219158">
                <a:tc>
                  <a:txBody>
                    <a:bodyPr/>
                    <a:lstStyle/>
                    <a:p>
                      <a:r>
                        <a:rPr lang="en-US" sz="1400" noProof="0" err="1">
                          <a:latin typeface="Candara" panose="020E0502030303020204" pitchFamily="34" charset="0"/>
                        </a:rPr>
                        <a:t>Cours</a:t>
                      </a:r>
                      <a:r>
                        <a:rPr lang="en-US" sz="1400" noProof="0">
                          <a:latin typeface="Candara" panose="020E0502030303020204" pitchFamily="34" charset="0"/>
                        </a:rPr>
                        <a:t> Bloc 1     (</a:t>
                      </a:r>
                      <a:r>
                        <a:rPr lang="en-US" sz="1400" noProof="0" err="1">
                          <a:latin typeface="Candara" panose="020E0502030303020204" pitchFamily="34" charset="0"/>
                        </a:rPr>
                        <a:t>dès</a:t>
                      </a:r>
                      <a:r>
                        <a:rPr lang="en-US" sz="1400" noProof="0">
                          <a:latin typeface="Candara" panose="020E0502030303020204" pitchFamily="34" charset="0"/>
                        </a:rPr>
                        <a:t> 2024-2025)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latin typeface="Candara" panose="020E0502030303020204" pitchFamily="34" charset="0"/>
                        </a:rPr>
                        <a:t>Quadrimestre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latin typeface="Candara" panose="020E0502030303020204" pitchFamily="34" charset="0"/>
                        </a:rPr>
                        <a:t>ECTS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8458536"/>
                  </a:ext>
                </a:extLst>
              </a:tr>
              <a:tr h="21915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Police système Courant"/>
                        <a:buNone/>
                        <a:tabLst/>
                        <a:defRPr/>
                      </a:pPr>
                      <a:r>
                        <a:rPr lang="en-US" sz="1400" noProof="0">
                          <a:solidFill>
                            <a:srgbClr val="C00000"/>
                          </a:solidFill>
                          <a:latin typeface="Candara" panose="020E0502030303020204" pitchFamily="34" charset="0"/>
                        </a:rPr>
                        <a:t>Gestion des ressources humaines : matières approfondies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Q2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0866967"/>
                  </a:ext>
                </a:extLst>
              </a:tr>
              <a:tr h="25349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Police système Courant"/>
                        <a:buNone/>
                        <a:tabLst/>
                        <a:defRPr/>
                      </a:pPr>
                      <a:r>
                        <a:rPr lang="en-US" sz="1400" noProof="0">
                          <a:solidFill>
                            <a:srgbClr val="C00000"/>
                          </a:solidFill>
                          <a:latin typeface="Candara" panose="020E0502030303020204" pitchFamily="34" charset="0"/>
                        </a:rPr>
                        <a:t>Strategic HRM in a Globalized World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Q2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0836195"/>
                  </a:ext>
                </a:extLst>
              </a:tr>
              <a:tr h="25349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Police système Courant"/>
                        <a:buNone/>
                        <a:tabLst/>
                        <a:defRPr/>
                      </a:pPr>
                      <a:r>
                        <a:rPr lang="en-US" sz="1400" noProof="0">
                          <a:solidFill>
                            <a:srgbClr val="C00000"/>
                          </a:solidFill>
                          <a:latin typeface="Candara" panose="020E0502030303020204" pitchFamily="34" charset="0"/>
                        </a:rPr>
                        <a:t>Digitalisation and labour markets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Q2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1917178"/>
                  </a:ext>
                </a:extLst>
              </a:tr>
            </a:tbl>
          </a:graphicData>
        </a:graphic>
      </p:graphicFrame>
      <p:sp>
        <p:nvSpPr>
          <p:cNvPr id="2" name="Titre 1">
            <a:extLst>
              <a:ext uri="{FF2B5EF4-FFF2-40B4-BE49-F238E27FC236}">
                <a16:creationId xmlns:a16="http://schemas.microsoft.com/office/drawing/2014/main" id="{872A6A70-9D08-783A-31DB-E774EB1FBD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565571"/>
          </a:xfrm>
        </p:spPr>
        <p:txBody>
          <a:bodyPr/>
          <a:lstStyle/>
          <a:p>
            <a:r>
              <a:rPr lang="fr-FR"/>
              <a:t>Finalité « </a:t>
            </a:r>
            <a:r>
              <a:rPr lang="fr-FR">
                <a:solidFill>
                  <a:srgbClr val="C00000"/>
                </a:solidFill>
              </a:rPr>
              <a:t>Management des organisations et dynamiques sociales </a:t>
            </a:r>
            <a:r>
              <a:rPr lang="fr-FR"/>
              <a:t>»</a:t>
            </a:r>
          </a:p>
        </p:txBody>
      </p:sp>
      <p:graphicFrame>
        <p:nvGraphicFramePr>
          <p:cNvPr id="4" name="Espace réservé du contenu 8">
            <a:extLst>
              <a:ext uri="{FF2B5EF4-FFF2-40B4-BE49-F238E27FC236}">
                <a16:creationId xmlns:a16="http://schemas.microsoft.com/office/drawing/2014/main" id="{CE7A446F-22B9-16D3-303F-3C83A445B1A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629728"/>
              </p:ext>
            </p:extLst>
          </p:nvPr>
        </p:nvGraphicFramePr>
        <p:xfrm>
          <a:off x="637219" y="2720702"/>
          <a:ext cx="7869561" cy="121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62973">
                  <a:extLst>
                    <a:ext uri="{9D8B030D-6E8A-4147-A177-3AD203B41FA5}">
                      <a16:colId xmlns:a16="http://schemas.microsoft.com/office/drawing/2014/main" val="3015847292"/>
                    </a:ext>
                  </a:extLst>
                </a:gridCol>
                <a:gridCol w="1342492">
                  <a:extLst>
                    <a:ext uri="{9D8B030D-6E8A-4147-A177-3AD203B41FA5}">
                      <a16:colId xmlns:a16="http://schemas.microsoft.com/office/drawing/2014/main" val="3726056857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1849772327"/>
                    </a:ext>
                  </a:extLst>
                </a:gridCol>
              </a:tblGrid>
              <a:tr h="219158">
                <a:tc>
                  <a:txBody>
                    <a:bodyPr/>
                    <a:lstStyle/>
                    <a:p>
                      <a:r>
                        <a:rPr lang="en-US" sz="1400" noProof="0" err="1">
                          <a:latin typeface="Candara" panose="020E0502030303020204" pitchFamily="34" charset="0"/>
                        </a:rPr>
                        <a:t>Cours</a:t>
                      </a:r>
                      <a:r>
                        <a:rPr lang="en-US" sz="1400" noProof="0">
                          <a:latin typeface="Candara" panose="020E0502030303020204" pitchFamily="34" charset="0"/>
                        </a:rPr>
                        <a:t> Bloc 2      (</a:t>
                      </a:r>
                      <a:r>
                        <a:rPr lang="en-US" sz="1400" noProof="0" err="1">
                          <a:latin typeface="Candara" panose="020E0502030303020204" pitchFamily="34" charset="0"/>
                        </a:rPr>
                        <a:t>à</a:t>
                      </a:r>
                      <a:r>
                        <a:rPr lang="en-US" sz="1400" noProof="0">
                          <a:latin typeface="Candara" panose="020E0502030303020204" pitchFamily="34" charset="0"/>
                        </a:rPr>
                        <a:t> </a:t>
                      </a:r>
                      <a:r>
                        <a:rPr lang="en-US" sz="1400" noProof="0" err="1">
                          <a:latin typeface="Candara" panose="020E0502030303020204" pitchFamily="34" charset="0"/>
                        </a:rPr>
                        <a:t>partir</a:t>
                      </a:r>
                      <a:r>
                        <a:rPr lang="en-US" sz="1400" noProof="0">
                          <a:latin typeface="Candara" panose="020E0502030303020204" pitchFamily="34" charset="0"/>
                        </a:rPr>
                        <a:t> de 2025-2026)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latin typeface="Candara" panose="020E0502030303020204" pitchFamily="34" charset="0"/>
                        </a:rPr>
                        <a:t>Quadrimestre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latin typeface="Candara" panose="020E0502030303020204" pitchFamily="34" charset="0"/>
                        </a:rPr>
                        <a:t>ECTS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8458536"/>
                  </a:ext>
                </a:extLst>
              </a:tr>
              <a:tr h="21915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Police système Courant"/>
                        <a:buNone/>
                        <a:tabLst/>
                        <a:defRPr/>
                      </a:pPr>
                      <a:r>
                        <a:rPr lang="en-US" sz="1400" noProof="0">
                          <a:solidFill>
                            <a:srgbClr val="C00000"/>
                          </a:solidFill>
                          <a:latin typeface="Candara" panose="020E0502030303020204" pitchFamily="34" charset="0"/>
                        </a:rPr>
                        <a:t>Digital Transformation and Metrics in HRM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Q1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0866967"/>
                  </a:ext>
                </a:extLst>
              </a:tr>
              <a:tr h="25349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Police système Courant"/>
                        <a:buNone/>
                        <a:tabLst/>
                        <a:defRPr/>
                      </a:pPr>
                      <a:r>
                        <a:rPr lang="en-US" sz="1400" noProof="0">
                          <a:solidFill>
                            <a:srgbClr val="C00000"/>
                          </a:solidFill>
                          <a:latin typeface="Candara" panose="020E0502030303020204" pitchFamily="34" charset="0"/>
                        </a:rPr>
                        <a:t>Societal Issues and Sustainability Concerns in HRM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Q1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8036689"/>
                  </a:ext>
                </a:extLst>
              </a:tr>
              <a:tr h="25349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Police système Courant"/>
                        <a:buNone/>
                        <a:tabLst/>
                        <a:defRPr/>
                      </a:pPr>
                      <a:r>
                        <a:rPr lang="en-US" sz="1400" noProof="0">
                          <a:solidFill>
                            <a:srgbClr val="C00000"/>
                          </a:solidFill>
                          <a:latin typeface="Candara" panose="020E0502030303020204" pitchFamily="34" charset="0"/>
                        </a:rPr>
                        <a:t>Pratiques du dialogue social et de la </a:t>
                      </a:r>
                      <a:r>
                        <a:rPr lang="en-US" sz="1400" noProof="0" err="1">
                          <a:solidFill>
                            <a:srgbClr val="C00000"/>
                          </a:solidFill>
                          <a:latin typeface="Candara" panose="020E0502030303020204" pitchFamily="34" charset="0"/>
                        </a:rPr>
                        <a:t>négociation</a:t>
                      </a:r>
                      <a:r>
                        <a:rPr lang="en-US" sz="1400" noProof="0">
                          <a:solidFill>
                            <a:srgbClr val="C00000"/>
                          </a:solidFill>
                          <a:latin typeface="Candara" panose="020E0502030303020204" pitchFamily="34" charset="0"/>
                        </a:rPr>
                        <a:t> collective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Q1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19171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52639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Espace réservé du contenu 8">
            <a:extLst>
              <a:ext uri="{FF2B5EF4-FFF2-40B4-BE49-F238E27FC236}">
                <a16:creationId xmlns:a16="http://schemas.microsoft.com/office/drawing/2014/main" id="{175313B3-0A25-40CC-0D54-DB783E38673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5593169"/>
              </p:ext>
            </p:extLst>
          </p:nvPr>
        </p:nvGraphicFramePr>
        <p:xfrm>
          <a:off x="637219" y="1285478"/>
          <a:ext cx="7869561" cy="121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62973">
                  <a:extLst>
                    <a:ext uri="{9D8B030D-6E8A-4147-A177-3AD203B41FA5}">
                      <a16:colId xmlns:a16="http://schemas.microsoft.com/office/drawing/2014/main" val="3015847292"/>
                    </a:ext>
                  </a:extLst>
                </a:gridCol>
                <a:gridCol w="1342492">
                  <a:extLst>
                    <a:ext uri="{9D8B030D-6E8A-4147-A177-3AD203B41FA5}">
                      <a16:colId xmlns:a16="http://schemas.microsoft.com/office/drawing/2014/main" val="3726056857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1849772327"/>
                    </a:ext>
                  </a:extLst>
                </a:gridCol>
              </a:tblGrid>
              <a:tr h="219158">
                <a:tc>
                  <a:txBody>
                    <a:bodyPr/>
                    <a:lstStyle/>
                    <a:p>
                      <a:r>
                        <a:rPr lang="en-US" sz="1400" noProof="0" err="1">
                          <a:latin typeface="Candara" panose="020E0502030303020204" pitchFamily="34" charset="0"/>
                        </a:rPr>
                        <a:t>Cours</a:t>
                      </a:r>
                      <a:r>
                        <a:rPr lang="en-US" sz="1400" noProof="0">
                          <a:latin typeface="Candara" panose="020E0502030303020204" pitchFamily="34" charset="0"/>
                        </a:rPr>
                        <a:t> Bloc 1     (</a:t>
                      </a:r>
                      <a:r>
                        <a:rPr lang="en-US" sz="1400" noProof="0" err="1">
                          <a:latin typeface="Candara" panose="020E0502030303020204" pitchFamily="34" charset="0"/>
                        </a:rPr>
                        <a:t>dès</a:t>
                      </a:r>
                      <a:r>
                        <a:rPr lang="en-US" sz="1400" noProof="0">
                          <a:latin typeface="Candara" panose="020E0502030303020204" pitchFamily="34" charset="0"/>
                        </a:rPr>
                        <a:t> 2024-2025)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latin typeface="Candara" panose="020E0502030303020204" pitchFamily="34" charset="0"/>
                        </a:rPr>
                        <a:t>Quadrimestre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latin typeface="Candara" panose="020E0502030303020204" pitchFamily="34" charset="0"/>
                        </a:rPr>
                        <a:t>ECTS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8458536"/>
                  </a:ext>
                </a:extLst>
              </a:tr>
              <a:tr h="21915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Police système Courant"/>
                        <a:buNone/>
                        <a:tabLst/>
                        <a:defRPr/>
                      </a:pPr>
                      <a:r>
                        <a:rPr lang="en-US" sz="1400" noProof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Logistics and Transportation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Q2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0866967"/>
                  </a:ext>
                </a:extLst>
              </a:tr>
              <a:tr h="25349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Police système Courant"/>
                        <a:buNone/>
                        <a:tabLst/>
                        <a:defRPr/>
                      </a:pPr>
                      <a:r>
                        <a:rPr lang="en-US" sz="1400" noProof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Process Optimization &amp; Supply Chain Value Management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Q2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0836195"/>
                  </a:ext>
                </a:extLst>
              </a:tr>
              <a:tr h="25349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Police système Courant"/>
                        <a:buNone/>
                        <a:tabLst/>
                        <a:defRPr/>
                      </a:pPr>
                      <a:r>
                        <a:rPr lang="en-US" sz="1400" noProof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Purchasing  Sales and Operations Planning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Q2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1917178"/>
                  </a:ext>
                </a:extLst>
              </a:tr>
            </a:tbl>
          </a:graphicData>
        </a:graphic>
      </p:graphicFrame>
      <p:sp>
        <p:nvSpPr>
          <p:cNvPr id="2" name="Titre 1">
            <a:extLst>
              <a:ext uri="{FF2B5EF4-FFF2-40B4-BE49-F238E27FC236}">
                <a16:creationId xmlns:a16="http://schemas.microsoft.com/office/drawing/2014/main" id="{872A6A70-9D08-783A-31DB-E774EB1FBD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565571"/>
          </a:xfrm>
        </p:spPr>
        <p:txBody>
          <a:bodyPr/>
          <a:lstStyle/>
          <a:p>
            <a:r>
              <a:rPr lang="fr-FR"/>
              <a:t>Finalité « Global </a:t>
            </a:r>
            <a:r>
              <a:rPr lang="fr-FR" err="1"/>
              <a:t>Supply</a:t>
            </a:r>
            <a:r>
              <a:rPr lang="fr-FR"/>
              <a:t> Chain Management »</a:t>
            </a:r>
          </a:p>
        </p:txBody>
      </p:sp>
      <p:graphicFrame>
        <p:nvGraphicFramePr>
          <p:cNvPr id="4" name="Espace réservé du contenu 8">
            <a:extLst>
              <a:ext uri="{FF2B5EF4-FFF2-40B4-BE49-F238E27FC236}">
                <a16:creationId xmlns:a16="http://schemas.microsoft.com/office/drawing/2014/main" id="{CE7A446F-22B9-16D3-303F-3C83A445B1A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85162226"/>
              </p:ext>
            </p:extLst>
          </p:nvPr>
        </p:nvGraphicFramePr>
        <p:xfrm>
          <a:off x="637219" y="2720702"/>
          <a:ext cx="7869561" cy="121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62973">
                  <a:extLst>
                    <a:ext uri="{9D8B030D-6E8A-4147-A177-3AD203B41FA5}">
                      <a16:colId xmlns:a16="http://schemas.microsoft.com/office/drawing/2014/main" val="3015847292"/>
                    </a:ext>
                  </a:extLst>
                </a:gridCol>
                <a:gridCol w="1342492">
                  <a:extLst>
                    <a:ext uri="{9D8B030D-6E8A-4147-A177-3AD203B41FA5}">
                      <a16:colId xmlns:a16="http://schemas.microsoft.com/office/drawing/2014/main" val="3726056857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1849772327"/>
                    </a:ext>
                  </a:extLst>
                </a:gridCol>
              </a:tblGrid>
              <a:tr h="219158">
                <a:tc>
                  <a:txBody>
                    <a:bodyPr/>
                    <a:lstStyle/>
                    <a:p>
                      <a:r>
                        <a:rPr lang="en-US" sz="1400" noProof="0" err="1">
                          <a:latin typeface="Candara" panose="020E0502030303020204" pitchFamily="34" charset="0"/>
                        </a:rPr>
                        <a:t>Cours</a:t>
                      </a:r>
                      <a:r>
                        <a:rPr lang="en-US" sz="1400" noProof="0">
                          <a:latin typeface="Candara" panose="020E0502030303020204" pitchFamily="34" charset="0"/>
                        </a:rPr>
                        <a:t> Bloc 2      (</a:t>
                      </a:r>
                      <a:r>
                        <a:rPr lang="en-US" sz="1400" noProof="0" err="1">
                          <a:latin typeface="Candara" panose="020E0502030303020204" pitchFamily="34" charset="0"/>
                        </a:rPr>
                        <a:t>à</a:t>
                      </a:r>
                      <a:r>
                        <a:rPr lang="en-US" sz="1400" noProof="0">
                          <a:latin typeface="Candara" panose="020E0502030303020204" pitchFamily="34" charset="0"/>
                        </a:rPr>
                        <a:t> </a:t>
                      </a:r>
                      <a:r>
                        <a:rPr lang="en-US" sz="1400" noProof="0" err="1">
                          <a:latin typeface="Candara" panose="020E0502030303020204" pitchFamily="34" charset="0"/>
                        </a:rPr>
                        <a:t>partir</a:t>
                      </a:r>
                      <a:r>
                        <a:rPr lang="en-US" sz="1400" noProof="0">
                          <a:latin typeface="Candara" panose="020E0502030303020204" pitchFamily="34" charset="0"/>
                        </a:rPr>
                        <a:t> de 2025-2026)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latin typeface="Candara" panose="020E0502030303020204" pitchFamily="34" charset="0"/>
                        </a:rPr>
                        <a:t>Quadrimestre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latin typeface="Candara" panose="020E0502030303020204" pitchFamily="34" charset="0"/>
                        </a:rPr>
                        <a:t>ECTS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8458536"/>
                  </a:ext>
                </a:extLst>
              </a:tr>
              <a:tr h="21915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Police système Courant"/>
                        <a:buNone/>
                        <a:tabLst/>
                        <a:defRPr/>
                      </a:pPr>
                      <a:r>
                        <a:rPr lang="en-US" sz="1400" noProof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Quality, Ethics and Sustainability in Supply Chain Management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Q1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0866967"/>
                  </a:ext>
                </a:extLst>
              </a:tr>
              <a:tr h="25349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Police système Courant"/>
                        <a:buNone/>
                        <a:tabLst/>
                        <a:defRPr/>
                      </a:pPr>
                      <a:r>
                        <a:rPr lang="en-US" sz="1400" noProof="0">
                          <a:solidFill>
                            <a:srgbClr val="C00000"/>
                          </a:solidFill>
                          <a:latin typeface="Candara" panose="020E0502030303020204" pitchFamily="34" charset="0"/>
                        </a:rPr>
                        <a:t>Supply Chain Capstone Project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Q1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8036689"/>
                  </a:ext>
                </a:extLst>
              </a:tr>
              <a:tr h="25349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Police système Courant"/>
                        <a:buNone/>
                        <a:tabLst/>
                        <a:defRPr/>
                      </a:pPr>
                      <a:r>
                        <a:rPr lang="en-US" sz="1400" noProof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Retail and Distribution Management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Q1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19171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95391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9719417B-1EA5-0A84-FC24-9D820DD4A456}"/>
              </a:ext>
            </a:extLst>
          </p:cNvPr>
          <p:cNvSpPr/>
          <p:nvPr/>
        </p:nvSpPr>
        <p:spPr>
          <a:xfrm>
            <a:off x="3419872" y="4083918"/>
            <a:ext cx="5544616" cy="9361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BE"/>
          </a:p>
        </p:txBody>
      </p:sp>
      <p:graphicFrame>
        <p:nvGraphicFramePr>
          <p:cNvPr id="4" name="Diagramme 3">
            <a:extLst>
              <a:ext uri="{FF2B5EF4-FFF2-40B4-BE49-F238E27FC236}">
                <a16:creationId xmlns:a16="http://schemas.microsoft.com/office/drawing/2014/main" id="{30ED10DC-C0C4-4435-CC6E-6C5D03FBA0B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3365251"/>
              </p:ext>
            </p:extLst>
          </p:nvPr>
        </p:nvGraphicFramePr>
        <p:xfrm>
          <a:off x="1524000" y="393750"/>
          <a:ext cx="6096000" cy="4356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458463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72A6A70-9D08-783A-31DB-E774EB1FBD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565571"/>
          </a:xfrm>
        </p:spPr>
        <p:txBody>
          <a:bodyPr/>
          <a:lstStyle/>
          <a:p>
            <a:r>
              <a:rPr lang="fr-FR"/>
              <a:t>Finalité « Droit »</a:t>
            </a:r>
          </a:p>
        </p:txBody>
      </p:sp>
      <p:graphicFrame>
        <p:nvGraphicFramePr>
          <p:cNvPr id="7" name="Espace réservé du contenu 8">
            <a:extLst>
              <a:ext uri="{FF2B5EF4-FFF2-40B4-BE49-F238E27FC236}">
                <a16:creationId xmlns:a16="http://schemas.microsoft.com/office/drawing/2014/main" id="{FC552A1C-2473-ED21-9219-804A441E1B1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9151899"/>
              </p:ext>
            </p:extLst>
          </p:nvPr>
        </p:nvGraphicFramePr>
        <p:xfrm>
          <a:off x="637219" y="921793"/>
          <a:ext cx="7869561" cy="1432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62973">
                  <a:extLst>
                    <a:ext uri="{9D8B030D-6E8A-4147-A177-3AD203B41FA5}">
                      <a16:colId xmlns:a16="http://schemas.microsoft.com/office/drawing/2014/main" val="3015847292"/>
                    </a:ext>
                  </a:extLst>
                </a:gridCol>
                <a:gridCol w="1342492">
                  <a:extLst>
                    <a:ext uri="{9D8B030D-6E8A-4147-A177-3AD203B41FA5}">
                      <a16:colId xmlns:a16="http://schemas.microsoft.com/office/drawing/2014/main" val="3726056857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1849772327"/>
                    </a:ext>
                  </a:extLst>
                </a:gridCol>
              </a:tblGrid>
              <a:tr h="219158">
                <a:tc>
                  <a:txBody>
                    <a:bodyPr/>
                    <a:lstStyle/>
                    <a:p>
                      <a:r>
                        <a:rPr lang="fr-FR" sz="1400" noProof="0">
                          <a:latin typeface="Candara" panose="020E0502030303020204" pitchFamily="34" charset="0"/>
                        </a:rPr>
                        <a:t>Cours Bloc 1     (dès 2024-2025)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>
                          <a:latin typeface="Candara" panose="020E0502030303020204" pitchFamily="34" charset="0"/>
                        </a:rPr>
                        <a:t>Quadrimestre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>
                          <a:latin typeface="Candara" panose="020E0502030303020204" pitchFamily="34" charset="0"/>
                        </a:rPr>
                        <a:t>ECTS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8458536"/>
                  </a:ext>
                </a:extLst>
              </a:tr>
              <a:tr h="21915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Police système Courant"/>
                        <a:buNone/>
                        <a:tabLst/>
                        <a:defRPr/>
                      </a:pPr>
                      <a:r>
                        <a:rPr lang="fr-FR" sz="1400" noProof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Contrats spéciaux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Q2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0866967"/>
                  </a:ext>
                </a:extLst>
              </a:tr>
              <a:tr h="25349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Police système Courant"/>
                        <a:buNone/>
                        <a:tabLst/>
                        <a:defRPr/>
                      </a:pPr>
                      <a:r>
                        <a:rPr lang="fr-FR" sz="1400" noProof="0">
                          <a:solidFill>
                            <a:srgbClr val="C00000"/>
                          </a:solidFill>
                          <a:latin typeface="Candara" panose="020E0502030303020204" pitchFamily="34" charset="0"/>
                        </a:rPr>
                        <a:t>Droit des obligations 1 (Contrat et responsabilité)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Q1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0836195"/>
                  </a:ext>
                </a:extLst>
              </a:tr>
              <a:tr h="25349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Police système Courant"/>
                        <a:buNone/>
                        <a:tabLst/>
                        <a:defRPr/>
                      </a:pPr>
                      <a:r>
                        <a:rPr lang="fr-FR" sz="1400" noProof="0" dirty="0">
                          <a:solidFill>
                            <a:srgbClr val="C00000"/>
                          </a:solidFill>
                          <a:latin typeface="Candara" panose="020E0502030303020204" pitchFamily="34" charset="0"/>
                        </a:rPr>
                        <a:t>Droit des obligations 2 (Effets du contrat à l'égard des tiers - Régime général de l'obligation - Quasi-contrats)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Q2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 dirty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1917178"/>
                  </a:ext>
                </a:extLst>
              </a:tr>
            </a:tbl>
          </a:graphicData>
        </a:graphic>
      </p:graphicFrame>
      <p:graphicFrame>
        <p:nvGraphicFramePr>
          <p:cNvPr id="8" name="Espace réservé du contenu 8">
            <a:extLst>
              <a:ext uri="{FF2B5EF4-FFF2-40B4-BE49-F238E27FC236}">
                <a16:creationId xmlns:a16="http://schemas.microsoft.com/office/drawing/2014/main" id="{896EE9E0-5EE5-DF3C-CBE1-E5F1F6372AA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92582561"/>
              </p:ext>
            </p:extLst>
          </p:nvPr>
        </p:nvGraphicFramePr>
        <p:xfrm>
          <a:off x="637219" y="2512882"/>
          <a:ext cx="7869561" cy="1859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62973">
                  <a:extLst>
                    <a:ext uri="{9D8B030D-6E8A-4147-A177-3AD203B41FA5}">
                      <a16:colId xmlns:a16="http://schemas.microsoft.com/office/drawing/2014/main" val="3015847292"/>
                    </a:ext>
                  </a:extLst>
                </a:gridCol>
                <a:gridCol w="1342492">
                  <a:extLst>
                    <a:ext uri="{9D8B030D-6E8A-4147-A177-3AD203B41FA5}">
                      <a16:colId xmlns:a16="http://schemas.microsoft.com/office/drawing/2014/main" val="3726056857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1849772327"/>
                    </a:ext>
                  </a:extLst>
                </a:gridCol>
              </a:tblGrid>
              <a:tr h="219158">
                <a:tc>
                  <a:txBody>
                    <a:bodyPr/>
                    <a:lstStyle/>
                    <a:p>
                      <a:r>
                        <a:rPr lang="fr-FR" sz="1400" noProof="0">
                          <a:latin typeface="Candara" panose="020E0502030303020204" pitchFamily="34" charset="0"/>
                        </a:rPr>
                        <a:t>Cours Bloc 2      (à partir de 2025-2026)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>
                          <a:latin typeface="Candara" panose="020E0502030303020204" pitchFamily="34" charset="0"/>
                        </a:rPr>
                        <a:t>Quadrimestre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>
                          <a:latin typeface="Candara" panose="020E0502030303020204" pitchFamily="34" charset="0"/>
                        </a:rPr>
                        <a:t>ECTS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8458536"/>
                  </a:ext>
                </a:extLst>
              </a:tr>
              <a:tr h="21915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Police système Courant"/>
                        <a:buNone/>
                        <a:tabLst/>
                        <a:defRPr/>
                      </a:pPr>
                      <a:r>
                        <a:rPr lang="fr-FR" sz="1400" noProof="0" dirty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Droit de l’insolvabilité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 dirty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Q2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0866967"/>
                  </a:ext>
                </a:extLst>
              </a:tr>
              <a:tr h="25349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Police système Courant"/>
                        <a:buNone/>
                        <a:tabLst/>
                        <a:defRPr/>
                      </a:pPr>
                      <a:r>
                        <a:rPr lang="fr-FR" sz="1400" noProof="0" dirty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Droit des biens 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Police système Courant"/>
                        <a:buNone/>
                        <a:tabLst/>
                        <a:defRPr/>
                      </a:pPr>
                      <a:r>
                        <a:rPr lang="fr-FR" sz="1400" noProof="0" dirty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 - Fondements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Police système Courant"/>
                        <a:buNone/>
                        <a:tabLst/>
                        <a:defRPr/>
                      </a:pPr>
                      <a:r>
                        <a:rPr lang="fr-FR" sz="1400" noProof="0" dirty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 - Classe inversée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Police système Courant"/>
                        <a:buNone/>
                        <a:tabLst/>
                        <a:defRPr/>
                      </a:pPr>
                      <a:r>
                        <a:rPr lang="fr-FR" sz="1400" noProof="0" dirty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 - Notions de droits intellectuels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 dirty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Q2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8036689"/>
                  </a:ext>
                </a:extLst>
              </a:tr>
              <a:tr h="25349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Police système Courant"/>
                        <a:buNone/>
                        <a:tabLst/>
                        <a:defRPr/>
                      </a:pPr>
                      <a:r>
                        <a:rPr lang="fr-FR" sz="1400" noProof="0" dirty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Droit du travail et de la sécurité sociale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Q1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 dirty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19171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05725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94E45E8-E14A-5343-8DCC-50FC9D9D2D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/>
              <a:t>Présentation approfondie des finalités </a:t>
            </a:r>
            <a:r>
              <a:rPr lang="fr-BE" dirty="0"/>
              <a:t>du MSG</a:t>
            </a:r>
            <a:br>
              <a:rPr lang="fr-BE" dirty="0"/>
            </a:b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3E4E448-2BC2-D34C-B1B4-39C446269A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760" y="689049"/>
            <a:ext cx="8778240" cy="3751069"/>
          </a:xfrm>
        </p:spPr>
        <p:txBody>
          <a:bodyPr>
            <a:normAutofit/>
          </a:bodyPr>
          <a:lstStyle/>
          <a:p>
            <a:r>
              <a:rPr lang="fr-BE" sz="1800" dirty="0"/>
              <a:t>INTERNATIONAL STRATEGIC MARKETING le jeudi 29 février de 12 à 13h au N1d -0/86</a:t>
            </a:r>
          </a:p>
          <a:p>
            <a:r>
              <a:rPr lang="fr-BE" sz="1800" dirty="0"/>
              <a:t>DROIT-GESTION le mercredi 20 mars à 15h30 au local 120</a:t>
            </a:r>
          </a:p>
          <a:p>
            <a:r>
              <a:rPr lang="fr-BE" sz="1800" dirty="0"/>
              <a:t>MANAGEMENT DES ENTREPRISES SOCIALES ET TRANSITION le jeudi 21 mars de 17h30 à 18h30 - local 220 ou à distance </a:t>
            </a:r>
          </a:p>
          <a:p>
            <a:r>
              <a:rPr lang="fr-BE" sz="1800" dirty="0"/>
              <a:t>INTRAPRENEURSHIP AND MANAGEMENT OF INNOVATION PROJECT le mercredi 3 avril de 17h30 à 20h (soirée </a:t>
            </a:r>
            <a:r>
              <a:rPr lang="fr-BE" sz="1800" dirty="0" err="1"/>
              <a:t>what's</a:t>
            </a:r>
            <a:r>
              <a:rPr lang="fr-BE" sz="1800" dirty="0"/>
              <a:t> </a:t>
            </a:r>
            <a:r>
              <a:rPr lang="fr-BE" sz="1800" dirty="0" err="1"/>
              <a:t>next</a:t>
            </a:r>
            <a:r>
              <a:rPr lang="fr-BE" sz="1800" dirty="0"/>
              <a:t>, local précisé ultérieurement)</a:t>
            </a:r>
          </a:p>
          <a:p>
            <a:r>
              <a:rPr lang="fr-BE" sz="1800" dirty="0"/>
              <a:t>MANAGEMENT DES ORGANISATIONS ET DYNAMIQUES SOCIALES le mercredi 20/03 à 17h30 (local précisé ultérieurement)</a:t>
            </a:r>
          </a:p>
          <a:p>
            <a:r>
              <a:rPr lang="fr-BE" sz="1800" dirty="0"/>
              <a:t>BANKING AND ASSET MANAGEMENT le jeudi 11 avril à 17h au local 126</a:t>
            </a:r>
          </a:p>
          <a:p>
            <a:r>
              <a:rPr lang="fr-BE" sz="1800" dirty="0"/>
              <a:t>GLOBAL SUPPLY CHAIN MANAGEMENT le jeudi 18 avril de 18h30 à 20h (soirée </a:t>
            </a:r>
            <a:r>
              <a:rPr lang="fr-BE" sz="1800" dirty="0" err="1"/>
              <a:t>what's</a:t>
            </a:r>
            <a:r>
              <a:rPr lang="fr-BE" sz="1800" dirty="0"/>
              <a:t> </a:t>
            </a:r>
            <a:r>
              <a:rPr lang="fr-BE" sz="1800" dirty="0" err="1"/>
              <a:t>next</a:t>
            </a:r>
            <a:r>
              <a:rPr lang="fr-BE" sz="1800" dirty="0"/>
              <a:t>, local précisé ultérieurement)</a:t>
            </a:r>
          </a:p>
          <a:p>
            <a:endParaRPr lang="fr-FR" sz="1800" dirty="0"/>
          </a:p>
        </p:txBody>
      </p:sp>
    </p:spTree>
    <p:extLst>
      <p:ext uri="{BB962C8B-B14F-4D97-AF65-F5344CB8AC3E}">
        <p14:creationId xmlns:p14="http://schemas.microsoft.com/office/powerpoint/2010/main" val="358240522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E117C48-778A-8D39-C27D-9FCCE7EE6109}"/>
              </a:ext>
            </a:extLst>
          </p:cNvPr>
          <p:cNvSpPr/>
          <p:nvPr/>
        </p:nvSpPr>
        <p:spPr>
          <a:xfrm>
            <a:off x="3419872" y="4083918"/>
            <a:ext cx="5544616" cy="9361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BE"/>
          </a:p>
        </p:txBody>
      </p:sp>
      <p:graphicFrame>
        <p:nvGraphicFramePr>
          <p:cNvPr id="10" name="Espace réservé du contenu 8">
            <a:extLst>
              <a:ext uri="{FF2B5EF4-FFF2-40B4-BE49-F238E27FC236}">
                <a16:creationId xmlns:a16="http://schemas.microsoft.com/office/drawing/2014/main" id="{24ADB7B1-052F-CCB1-25DA-7CD667A24910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719571" y="857582"/>
          <a:ext cx="7704858" cy="33703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08613">
                  <a:extLst>
                    <a:ext uri="{9D8B030D-6E8A-4147-A177-3AD203B41FA5}">
                      <a16:colId xmlns:a16="http://schemas.microsoft.com/office/drawing/2014/main" val="3015847292"/>
                    </a:ext>
                  </a:extLst>
                </a:gridCol>
                <a:gridCol w="1355710">
                  <a:extLst>
                    <a:ext uri="{9D8B030D-6E8A-4147-A177-3AD203B41FA5}">
                      <a16:colId xmlns:a16="http://schemas.microsoft.com/office/drawing/2014/main" val="3726056857"/>
                    </a:ext>
                  </a:extLst>
                </a:gridCol>
                <a:gridCol w="840535">
                  <a:extLst>
                    <a:ext uri="{9D8B030D-6E8A-4147-A177-3AD203B41FA5}">
                      <a16:colId xmlns:a16="http://schemas.microsoft.com/office/drawing/2014/main" val="1849772327"/>
                    </a:ext>
                  </a:extLst>
                </a:gridCol>
              </a:tblGrid>
              <a:tr h="28640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400" noProof="0" err="1">
                          <a:latin typeface="Candara" panose="020E0502030303020204" pitchFamily="34" charset="0"/>
                        </a:rPr>
                        <a:t>Cours</a:t>
                      </a:r>
                      <a:r>
                        <a:rPr lang="en-US" sz="1400" noProof="0">
                          <a:latin typeface="Candara" panose="020E0502030303020204" pitchFamily="34" charset="0"/>
                        </a:rPr>
                        <a:t> Bloc 1     (</a:t>
                      </a:r>
                      <a:r>
                        <a:rPr lang="en-US" sz="1400" noProof="0" err="1">
                          <a:latin typeface="Candara" panose="020E0502030303020204" pitchFamily="34" charset="0"/>
                        </a:rPr>
                        <a:t>dès</a:t>
                      </a:r>
                      <a:r>
                        <a:rPr lang="en-US" sz="1400" noProof="0">
                          <a:latin typeface="Candara" panose="020E0502030303020204" pitchFamily="34" charset="0"/>
                        </a:rPr>
                        <a:t> 2024-2025)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fr-FR" sz="1400">
                          <a:solidFill>
                            <a:schemeClr val="bg1"/>
                          </a:solidFill>
                          <a:latin typeface="Candara" panose="020E0502030303020204" pitchFamily="34" charset="0"/>
                        </a:rPr>
                        <a:t>Quadrimestre</a:t>
                      </a:r>
                      <a:endParaRPr lang="fr-FR" sz="1400">
                        <a:solidFill>
                          <a:schemeClr val="bg1"/>
                        </a:solidFill>
                        <a:latin typeface="Candara" panose="020E050203030302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fr-FR" sz="1400">
                          <a:solidFill>
                            <a:schemeClr val="bg1"/>
                          </a:solidFill>
                          <a:latin typeface="Candara" panose="020E0502030303020204" pitchFamily="34" charset="0"/>
                        </a:rPr>
                        <a:t>ECTS</a:t>
                      </a:r>
                      <a:endParaRPr lang="fr-FR" sz="1400">
                        <a:solidFill>
                          <a:schemeClr val="bg1"/>
                        </a:solidFill>
                        <a:latin typeface="Candara" panose="020E050203030302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8458536"/>
                  </a:ext>
                </a:extLst>
              </a:tr>
              <a:tr h="28640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noProof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Advanced Macroeconomics</a:t>
                      </a:r>
                      <a:endParaRPr lang="en-US" sz="1400" b="0" noProof="0">
                        <a:solidFill>
                          <a:schemeClr val="tx1"/>
                        </a:solidFill>
                        <a:latin typeface="Candara" panose="020E050203030302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Q2</a:t>
                      </a:r>
                      <a:endParaRPr lang="fr-FR" sz="1400">
                        <a:solidFill>
                          <a:schemeClr val="tx1"/>
                        </a:solidFill>
                        <a:latin typeface="Candara" panose="020E050203030302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5</a:t>
                      </a:r>
                      <a:endParaRPr lang="fr-FR" sz="1400">
                        <a:solidFill>
                          <a:schemeClr val="tx1"/>
                        </a:solidFill>
                        <a:latin typeface="Candara" panose="020E050203030302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8152532"/>
                  </a:ext>
                </a:extLst>
              </a:tr>
              <a:tr h="28640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noProof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Public Finance</a:t>
                      </a:r>
                      <a:endParaRPr lang="en-US" sz="1400" b="0" noProof="0">
                        <a:solidFill>
                          <a:schemeClr val="tx1"/>
                        </a:solidFill>
                        <a:latin typeface="Candara" panose="020E050203030302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Q2</a:t>
                      </a:r>
                      <a:endParaRPr lang="fr-FR" sz="1400">
                        <a:solidFill>
                          <a:schemeClr val="tx1"/>
                        </a:solidFill>
                        <a:latin typeface="Candara" panose="020E050203030302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5</a:t>
                      </a:r>
                      <a:endParaRPr lang="fr-FR" sz="1400">
                        <a:solidFill>
                          <a:schemeClr val="tx1"/>
                        </a:solidFill>
                        <a:latin typeface="Candara" panose="020E050203030302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9468616"/>
                  </a:ext>
                </a:extLst>
              </a:tr>
              <a:tr h="28640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noProof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Advanced Microeconomics</a:t>
                      </a:r>
                      <a:endParaRPr lang="en-US" sz="1400" b="0" noProof="0">
                        <a:solidFill>
                          <a:schemeClr val="tx1"/>
                        </a:solidFill>
                        <a:latin typeface="Candara" panose="020E050203030302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Q1</a:t>
                      </a:r>
                      <a:endParaRPr lang="fr-FR" sz="1400">
                        <a:solidFill>
                          <a:schemeClr val="tx1"/>
                        </a:solidFill>
                        <a:latin typeface="Candara" panose="020E050203030302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5</a:t>
                      </a:r>
                      <a:endParaRPr lang="fr-FR" sz="1400">
                        <a:solidFill>
                          <a:schemeClr val="tx1"/>
                        </a:solidFill>
                        <a:latin typeface="Candara" panose="020E050203030302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0403116"/>
                  </a:ext>
                </a:extLst>
              </a:tr>
              <a:tr h="28640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400" noProof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Applied Econometrics I : Panel Data</a:t>
                      </a:r>
                      <a:endParaRPr lang="en-US" sz="1400" noProof="0">
                        <a:solidFill>
                          <a:schemeClr val="tx1"/>
                        </a:solidFill>
                        <a:latin typeface="Candara" panose="020E050203030302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Q1</a:t>
                      </a:r>
                      <a:endParaRPr lang="fr-FR" sz="1400">
                        <a:solidFill>
                          <a:schemeClr val="tx1"/>
                        </a:solidFill>
                        <a:latin typeface="Candara" panose="020E050203030302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5</a:t>
                      </a:r>
                      <a:endParaRPr lang="fr-FR" sz="1400">
                        <a:solidFill>
                          <a:schemeClr val="tx1"/>
                        </a:solidFill>
                        <a:latin typeface="Candara" panose="020E050203030302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135577"/>
                  </a:ext>
                </a:extLst>
              </a:tr>
              <a:tr h="28388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noProof="0">
                          <a:solidFill>
                            <a:srgbClr val="C00000"/>
                          </a:solidFill>
                          <a:latin typeface="Candara" panose="020E0502030303020204" pitchFamily="34" charset="0"/>
                        </a:rPr>
                        <a:t>Energy Economics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Q1</a:t>
                      </a:r>
                      <a:endParaRPr lang="fr-FR" sz="1400">
                        <a:solidFill>
                          <a:schemeClr val="tx1"/>
                        </a:solidFill>
                        <a:latin typeface="Candara" panose="020E050203030302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5</a:t>
                      </a:r>
                      <a:endParaRPr lang="fr-FR" sz="1400">
                        <a:solidFill>
                          <a:schemeClr val="tx1"/>
                        </a:solidFill>
                        <a:latin typeface="Candara" panose="020E050203030302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4262884"/>
                  </a:ext>
                </a:extLst>
              </a:tr>
              <a:tr h="28640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noProof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International Trade Economics</a:t>
                      </a:r>
                      <a:endParaRPr lang="en-US" sz="1400" noProof="0">
                        <a:solidFill>
                          <a:schemeClr val="tx1"/>
                        </a:solidFill>
                        <a:latin typeface="Candara" panose="020E050203030302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Q1</a:t>
                      </a:r>
                      <a:endParaRPr lang="fr-FR" sz="1400">
                        <a:solidFill>
                          <a:schemeClr val="tx1"/>
                        </a:solidFill>
                        <a:latin typeface="Candara" panose="020E050203030302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5</a:t>
                      </a:r>
                      <a:endParaRPr lang="fr-FR" sz="1400">
                        <a:solidFill>
                          <a:schemeClr val="tx1"/>
                        </a:solidFill>
                        <a:latin typeface="Candara" panose="020E050203030302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4560028"/>
                  </a:ext>
                </a:extLst>
              </a:tr>
              <a:tr h="32235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400" noProof="0" dirty="0">
                          <a:solidFill>
                            <a:srgbClr val="C00000"/>
                          </a:solidFill>
                          <a:latin typeface="Candara" panose="020E0502030303020204" pitchFamily="34" charset="0"/>
                        </a:rPr>
                        <a:t>Data Management</a:t>
                      </a:r>
                      <a:endParaRPr lang="en-US" sz="1400" noProof="0" dirty="0">
                        <a:solidFill>
                          <a:srgbClr val="C00000"/>
                        </a:solidFill>
                        <a:latin typeface="Candara" panose="020E050203030302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Q1</a:t>
                      </a:r>
                      <a:endParaRPr lang="fr-FR" sz="1400">
                        <a:solidFill>
                          <a:schemeClr val="tx1"/>
                        </a:solidFill>
                        <a:latin typeface="Candara" panose="020E050203030302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5</a:t>
                      </a:r>
                      <a:endParaRPr lang="fr-FR" sz="1400">
                        <a:solidFill>
                          <a:schemeClr val="tx1"/>
                        </a:solidFill>
                        <a:latin typeface="Candara" panose="020E050203030302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6408076"/>
                  </a:ext>
                </a:extLst>
              </a:tr>
              <a:tr h="28640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noProof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Language</a:t>
                      </a:r>
                      <a:endParaRPr lang="en-US" sz="1400" noProof="0">
                        <a:solidFill>
                          <a:schemeClr val="tx1"/>
                        </a:solidFill>
                        <a:latin typeface="Candara" panose="020E050203030302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  <a:cs typeface="Calibri" panose="020F0502020204030204" pitchFamily="34" charset="0"/>
                        </a:rPr>
                        <a:t>Q2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0644221"/>
                  </a:ext>
                </a:extLst>
              </a:tr>
              <a:tr h="28640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400" b="1" noProof="0" dirty="0">
                          <a:solidFill>
                            <a:srgbClr val="C00000"/>
                          </a:solidFill>
                          <a:latin typeface="Candara" panose="020E0502030303020204" pitchFamily="34" charset="0"/>
                        </a:rPr>
                        <a:t>Scientific Methods in Economics</a:t>
                      </a:r>
                      <a:endParaRPr lang="en-US" sz="1400" b="1" noProof="0" dirty="0">
                        <a:solidFill>
                          <a:srgbClr val="C00000"/>
                        </a:solidFill>
                        <a:latin typeface="Candara" panose="020E050203030302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TA</a:t>
                      </a:r>
                      <a:endParaRPr lang="fr-FR" sz="1400">
                        <a:solidFill>
                          <a:schemeClr val="tx1"/>
                        </a:solidFill>
                        <a:latin typeface="Candara" panose="020E050203030302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5</a:t>
                      </a:r>
                      <a:endParaRPr lang="fr-FR" sz="1400">
                        <a:solidFill>
                          <a:schemeClr val="tx1"/>
                        </a:solidFill>
                        <a:latin typeface="Candara" panose="020E050203030302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1650853"/>
                  </a:ext>
                </a:extLst>
              </a:tr>
              <a:tr h="286407">
                <a:tc>
                  <a:txBody>
                    <a:bodyPr/>
                    <a:lstStyle/>
                    <a:p>
                      <a:r>
                        <a:rPr lang="en-US" sz="1400" noProof="0">
                          <a:solidFill>
                            <a:schemeClr val="tx1"/>
                          </a:solidFill>
                          <a:latin typeface="Candara" panose="020E0502030303020204" pitchFamily="34" charset="0"/>
                          <a:cs typeface="Calibri" panose="020F0502020204030204" pitchFamily="34" charset="0"/>
                        </a:rPr>
                        <a:t>Specialization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  <a:cs typeface="Calibri" panose="020F0502020204030204" pitchFamily="34" charset="0"/>
                        </a:rPr>
                        <a:t>Q2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>
                          <a:solidFill>
                            <a:schemeClr val="tx1"/>
                          </a:solidFill>
                          <a:latin typeface="Candara" panose="020E0502030303020204" pitchFamily="34" charset="0"/>
                          <a:cs typeface="Calibri" panose="020F0502020204030204" pitchFamily="34" charset="0"/>
                        </a:rPr>
                        <a:t>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7653821"/>
                  </a:ext>
                </a:extLst>
              </a:tr>
            </a:tbl>
          </a:graphicData>
        </a:graphic>
      </p:graphicFrame>
      <p:sp>
        <p:nvSpPr>
          <p:cNvPr id="3" name="Titre 1">
            <a:extLst>
              <a:ext uri="{FF2B5EF4-FFF2-40B4-BE49-F238E27FC236}">
                <a16:creationId xmlns:a16="http://schemas.microsoft.com/office/drawing/2014/main" id="{135AE8AF-7065-965E-1264-9BF0F49C08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565571"/>
          </a:xfrm>
        </p:spPr>
        <p:txBody>
          <a:bodyPr/>
          <a:lstStyle/>
          <a:p>
            <a:r>
              <a:rPr lang="fr-FR"/>
              <a:t>Master en sciences économiques</a:t>
            </a:r>
          </a:p>
        </p:txBody>
      </p:sp>
    </p:spTree>
    <p:extLst>
      <p:ext uri="{BB962C8B-B14F-4D97-AF65-F5344CB8AC3E}">
        <p14:creationId xmlns:p14="http://schemas.microsoft.com/office/powerpoint/2010/main" val="18913986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Espace réservé du contenu 8">
            <a:extLst>
              <a:ext uri="{FF2B5EF4-FFF2-40B4-BE49-F238E27FC236}">
                <a16:creationId xmlns:a16="http://schemas.microsoft.com/office/drawing/2014/main" id="{175313B3-0A25-40CC-0D54-DB783E386733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637219" y="1203598"/>
          <a:ext cx="7869561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62973">
                  <a:extLst>
                    <a:ext uri="{9D8B030D-6E8A-4147-A177-3AD203B41FA5}">
                      <a16:colId xmlns:a16="http://schemas.microsoft.com/office/drawing/2014/main" val="3015847292"/>
                    </a:ext>
                  </a:extLst>
                </a:gridCol>
                <a:gridCol w="1342492">
                  <a:extLst>
                    <a:ext uri="{9D8B030D-6E8A-4147-A177-3AD203B41FA5}">
                      <a16:colId xmlns:a16="http://schemas.microsoft.com/office/drawing/2014/main" val="3726056857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1849772327"/>
                    </a:ext>
                  </a:extLst>
                </a:gridCol>
              </a:tblGrid>
              <a:tr h="219158">
                <a:tc>
                  <a:txBody>
                    <a:bodyPr/>
                    <a:lstStyle/>
                    <a:p>
                      <a:r>
                        <a:rPr lang="en-US" sz="1400" noProof="0" err="1">
                          <a:latin typeface="Candara" panose="020E0502030303020204" pitchFamily="34" charset="0"/>
                        </a:rPr>
                        <a:t>Cours</a:t>
                      </a:r>
                      <a:r>
                        <a:rPr lang="en-US" sz="1400" noProof="0">
                          <a:latin typeface="Candara" panose="020E0502030303020204" pitchFamily="34" charset="0"/>
                        </a:rPr>
                        <a:t> Bloc 2      (</a:t>
                      </a:r>
                      <a:r>
                        <a:rPr lang="en-US" sz="1400" noProof="0" err="1">
                          <a:latin typeface="Candara" panose="020E0502030303020204" pitchFamily="34" charset="0"/>
                        </a:rPr>
                        <a:t>à</a:t>
                      </a:r>
                      <a:r>
                        <a:rPr lang="en-US" sz="1400" noProof="0">
                          <a:latin typeface="Candara" panose="020E0502030303020204" pitchFamily="34" charset="0"/>
                        </a:rPr>
                        <a:t> </a:t>
                      </a:r>
                      <a:r>
                        <a:rPr lang="en-US" sz="1400" noProof="0" err="1">
                          <a:latin typeface="Candara" panose="020E0502030303020204" pitchFamily="34" charset="0"/>
                        </a:rPr>
                        <a:t>partir</a:t>
                      </a:r>
                      <a:r>
                        <a:rPr lang="en-US" sz="1400" noProof="0">
                          <a:latin typeface="Candara" panose="020E0502030303020204" pitchFamily="34" charset="0"/>
                        </a:rPr>
                        <a:t> de 2025-2026)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latin typeface="Candara" panose="020E0502030303020204" pitchFamily="34" charset="0"/>
                        </a:rPr>
                        <a:t>Quadrimestre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latin typeface="Candara" panose="020E0502030303020204" pitchFamily="34" charset="0"/>
                        </a:rPr>
                        <a:t>ECTS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8458536"/>
                  </a:ext>
                </a:extLst>
              </a:tr>
              <a:tr h="219158">
                <a:tc>
                  <a:txBody>
                    <a:bodyPr/>
                    <a:lstStyle/>
                    <a:p>
                      <a:r>
                        <a:rPr lang="en-US" sz="1400" noProof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Applied Econometrics II : Time Series</a:t>
                      </a:r>
                      <a:endParaRPr lang="en-US" sz="1400" noProof="0">
                        <a:solidFill>
                          <a:schemeClr val="tx1"/>
                        </a:solidFill>
                        <a:latin typeface="Candara" panose="020E050203030302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Q1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0866967"/>
                  </a:ext>
                </a:extLst>
              </a:tr>
              <a:tr h="253496">
                <a:tc>
                  <a:txBody>
                    <a:bodyPr/>
                    <a:lstStyle/>
                    <a:p>
                      <a:r>
                        <a:rPr lang="en-US" sz="1400" b="0" noProof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History of Economic Thought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Q1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6945332"/>
                  </a:ext>
                </a:extLst>
              </a:tr>
              <a:tr h="25349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noProof="0">
                          <a:solidFill>
                            <a:srgbClr val="C00000"/>
                          </a:solidFill>
                          <a:latin typeface="Candara" panose="020E0502030303020204" pitchFamily="34" charset="0"/>
                        </a:rPr>
                        <a:t>Industrial Organization in the Digital Economy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Q1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962775"/>
                  </a:ext>
                </a:extLst>
              </a:tr>
              <a:tr h="25349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noProof="0">
                          <a:solidFill>
                            <a:srgbClr val="C00000"/>
                          </a:solidFill>
                          <a:latin typeface="Candara" panose="020E0502030303020204" pitchFamily="34" charset="0"/>
                        </a:rPr>
                        <a:t>Choose one course among</a:t>
                      </a:r>
                      <a:r>
                        <a:rPr lang="en-US" sz="1400" noProof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: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Police système Courant"/>
                        <a:buChar char="-"/>
                        <a:tabLst/>
                        <a:defRPr/>
                      </a:pPr>
                      <a:r>
                        <a:rPr lang="en-US" sz="1400" noProof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Language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Police système Courant"/>
                        <a:buChar char="-"/>
                        <a:tabLst/>
                        <a:defRPr/>
                      </a:pPr>
                      <a:r>
                        <a:rPr lang="en-US" sz="1400" noProof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Skills Portfolio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Q1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909718"/>
                  </a:ext>
                </a:extLst>
              </a:tr>
              <a:tr h="219158">
                <a:tc>
                  <a:txBody>
                    <a:bodyPr/>
                    <a:lstStyle/>
                    <a:p>
                      <a:r>
                        <a:rPr lang="en-US" sz="1400" noProof="0" dirty="0">
                          <a:solidFill>
                            <a:srgbClr val="C00000"/>
                          </a:solidFill>
                          <a:latin typeface="Candara" panose="020E0502030303020204" pitchFamily="34" charset="0"/>
                        </a:rPr>
                        <a:t>Research Thesis + Internship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4007559"/>
                  </a:ext>
                </a:extLst>
              </a:tr>
              <a:tr h="219158">
                <a:tc>
                  <a:txBody>
                    <a:bodyPr/>
                    <a:lstStyle/>
                    <a:p>
                      <a:r>
                        <a:rPr lang="en-US" sz="1400" noProof="0">
                          <a:solidFill>
                            <a:schemeClr val="tx1"/>
                          </a:solidFill>
                          <a:latin typeface="Candara" panose="020E0502030303020204" pitchFamily="34" charset="0"/>
                          <a:cs typeface="Calibri" panose="020F0502020204030204" pitchFamily="34" charset="0"/>
                        </a:rPr>
                        <a:t>Specialization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Q1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3908706"/>
                  </a:ext>
                </a:extLst>
              </a:tr>
            </a:tbl>
          </a:graphicData>
        </a:graphic>
      </p:graphicFrame>
      <p:sp>
        <p:nvSpPr>
          <p:cNvPr id="2" name="Titre 1">
            <a:extLst>
              <a:ext uri="{FF2B5EF4-FFF2-40B4-BE49-F238E27FC236}">
                <a16:creationId xmlns:a16="http://schemas.microsoft.com/office/drawing/2014/main" id="{A2AAD066-E8C5-75E4-9D92-F54469CDE0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565571"/>
          </a:xfrm>
        </p:spPr>
        <p:txBody>
          <a:bodyPr/>
          <a:lstStyle/>
          <a:p>
            <a:r>
              <a:rPr lang="fr-FR"/>
              <a:t>Master en sciences économiques</a:t>
            </a:r>
          </a:p>
        </p:txBody>
      </p:sp>
    </p:spTree>
    <p:extLst>
      <p:ext uri="{BB962C8B-B14F-4D97-AF65-F5344CB8AC3E}">
        <p14:creationId xmlns:p14="http://schemas.microsoft.com/office/powerpoint/2010/main" val="360091680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Espace réservé du contenu 8">
            <a:extLst>
              <a:ext uri="{FF2B5EF4-FFF2-40B4-BE49-F238E27FC236}">
                <a16:creationId xmlns:a16="http://schemas.microsoft.com/office/drawing/2014/main" id="{175313B3-0A25-40CC-0D54-DB783E386733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637219" y="843558"/>
          <a:ext cx="7869561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62973">
                  <a:extLst>
                    <a:ext uri="{9D8B030D-6E8A-4147-A177-3AD203B41FA5}">
                      <a16:colId xmlns:a16="http://schemas.microsoft.com/office/drawing/2014/main" val="3015847292"/>
                    </a:ext>
                  </a:extLst>
                </a:gridCol>
                <a:gridCol w="1342492">
                  <a:extLst>
                    <a:ext uri="{9D8B030D-6E8A-4147-A177-3AD203B41FA5}">
                      <a16:colId xmlns:a16="http://schemas.microsoft.com/office/drawing/2014/main" val="3726056857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1849772327"/>
                    </a:ext>
                  </a:extLst>
                </a:gridCol>
              </a:tblGrid>
              <a:tr h="219158">
                <a:tc>
                  <a:txBody>
                    <a:bodyPr/>
                    <a:lstStyle/>
                    <a:p>
                      <a:r>
                        <a:rPr lang="en-US" sz="1400" noProof="0" err="1">
                          <a:latin typeface="Candara" panose="020E0502030303020204" pitchFamily="34" charset="0"/>
                        </a:rPr>
                        <a:t>Cours</a:t>
                      </a:r>
                      <a:r>
                        <a:rPr lang="en-US" sz="1400" noProof="0">
                          <a:latin typeface="Candara" panose="020E0502030303020204" pitchFamily="34" charset="0"/>
                        </a:rPr>
                        <a:t> Bloc 1     (</a:t>
                      </a:r>
                      <a:r>
                        <a:rPr lang="en-US" sz="1400" noProof="0" err="1">
                          <a:latin typeface="Candara" panose="020E0502030303020204" pitchFamily="34" charset="0"/>
                        </a:rPr>
                        <a:t>dès</a:t>
                      </a:r>
                      <a:r>
                        <a:rPr lang="en-US" sz="1400" noProof="0">
                          <a:latin typeface="Candara" panose="020E0502030303020204" pitchFamily="34" charset="0"/>
                        </a:rPr>
                        <a:t> 2024-2025)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latin typeface="Candara" panose="020E0502030303020204" pitchFamily="34" charset="0"/>
                        </a:rPr>
                        <a:t>Quadrimestre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latin typeface="Candara" panose="020E0502030303020204" pitchFamily="34" charset="0"/>
                        </a:rPr>
                        <a:t>ECTS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8458536"/>
                  </a:ext>
                </a:extLst>
              </a:tr>
              <a:tr h="219158">
                <a:tc>
                  <a:txBody>
                    <a:bodyPr/>
                    <a:lstStyle/>
                    <a:p>
                      <a:r>
                        <a:rPr lang="en-US" sz="1400" noProof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Labor Economics</a:t>
                      </a:r>
                      <a:endParaRPr lang="en-US" sz="1400" noProof="0">
                        <a:solidFill>
                          <a:schemeClr val="tx1"/>
                        </a:solidFill>
                        <a:latin typeface="Candara" panose="020E050203030302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Q2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0866967"/>
                  </a:ext>
                </a:extLst>
              </a:tr>
              <a:tr h="25349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noProof="0" dirty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Choose </a:t>
                      </a:r>
                      <a:r>
                        <a:rPr lang="en-US" sz="1400" noProof="0" dirty="0">
                          <a:solidFill>
                            <a:srgbClr val="C00000"/>
                          </a:solidFill>
                          <a:latin typeface="Candara" panose="020E0502030303020204" pitchFamily="34" charset="0"/>
                        </a:rPr>
                        <a:t>two</a:t>
                      </a:r>
                      <a:r>
                        <a:rPr lang="en-US" sz="1400" noProof="0" dirty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 courses among: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Police système Courant"/>
                        <a:buChar char="-"/>
                        <a:tabLst/>
                        <a:defRPr/>
                      </a:pPr>
                      <a:r>
                        <a:rPr lang="en-US" sz="1400" noProof="0" dirty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Economic growth and sustainable development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Police système Courant"/>
                        <a:buChar char="-"/>
                        <a:tabLst/>
                        <a:defRPr/>
                      </a:pPr>
                      <a:r>
                        <a:rPr lang="en-US" sz="1400" noProof="0" dirty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Economics of Innovation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Police système Courant"/>
                        <a:buChar char="-"/>
                        <a:tabLst/>
                        <a:defRPr/>
                      </a:pPr>
                      <a:r>
                        <a:rPr lang="en-US" sz="1400" noProof="0" dirty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European Economics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Q2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1917178"/>
                  </a:ext>
                </a:extLst>
              </a:tr>
            </a:tbl>
          </a:graphicData>
        </a:graphic>
      </p:graphicFrame>
      <p:sp>
        <p:nvSpPr>
          <p:cNvPr id="2" name="Titre 1">
            <a:extLst>
              <a:ext uri="{FF2B5EF4-FFF2-40B4-BE49-F238E27FC236}">
                <a16:creationId xmlns:a16="http://schemas.microsoft.com/office/drawing/2014/main" id="{872A6A70-9D08-783A-31DB-E774EB1FBD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565571"/>
          </a:xfrm>
        </p:spPr>
        <p:txBody>
          <a:bodyPr/>
          <a:lstStyle/>
          <a:p>
            <a:r>
              <a:rPr lang="fr-FR"/>
              <a:t>Finalité « </a:t>
            </a:r>
            <a:r>
              <a:rPr lang="fr-FR" err="1"/>
              <a:t>Economic</a:t>
            </a:r>
            <a:r>
              <a:rPr lang="fr-FR"/>
              <a:t> </a:t>
            </a:r>
            <a:r>
              <a:rPr lang="fr-FR" err="1"/>
              <a:t>Analysis</a:t>
            </a:r>
            <a:r>
              <a:rPr lang="fr-FR"/>
              <a:t> and Policy »</a:t>
            </a:r>
          </a:p>
        </p:txBody>
      </p:sp>
      <p:graphicFrame>
        <p:nvGraphicFramePr>
          <p:cNvPr id="4" name="Espace réservé du contenu 8">
            <a:extLst>
              <a:ext uri="{FF2B5EF4-FFF2-40B4-BE49-F238E27FC236}">
                <a16:creationId xmlns:a16="http://schemas.microsoft.com/office/drawing/2014/main" id="{CE7A446F-22B9-16D3-303F-3C83A445B1A1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637219" y="2571750"/>
          <a:ext cx="7869561" cy="1767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62973">
                  <a:extLst>
                    <a:ext uri="{9D8B030D-6E8A-4147-A177-3AD203B41FA5}">
                      <a16:colId xmlns:a16="http://schemas.microsoft.com/office/drawing/2014/main" val="3015847292"/>
                    </a:ext>
                  </a:extLst>
                </a:gridCol>
                <a:gridCol w="1342492">
                  <a:extLst>
                    <a:ext uri="{9D8B030D-6E8A-4147-A177-3AD203B41FA5}">
                      <a16:colId xmlns:a16="http://schemas.microsoft.com/office/drawing/2014/main" val="3726056857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1849772327"/>
                    </a:ext>
                  </a:extLst>
                </a:gridCol>
              </a:tblGrid>
              <a:tr h="219158">
                <a:tc>
                  <a:txBody>
                    <a:bodyPr/>
                    <a:lstStyle/>
                    <a:p>
                      <a:r>
                        <a:rPr lang="en-US" sz="1400" noProof="0" err="1">
                          <a:latin typeface="Candara" panose="020E0502030303020204" pitchFamily="34" charset="0"/>
                        </a:rPr>
                        <a:t>Cours</a:t>
                      </a:r>
                      <a:r>
                        <a:rPr lang="en-US" sz="1400" noProof="0">
                          <a:latin typeface="Candara" panose="020E0502030303020204" pitchFamily="34" charset="0"/>
                        </a:rPr>
                        <a:t> Bloc 2      (</a:t>
                      </a:r>
                      <a:r>
                        <a:rPr lang="en-US" sz="1400" noProof="0" err="1">
                          <a:latin typeface="Candara" panose="020E0502030303020204" pitchFamily="34" charset="0"/>
                        </a:rPr>
                        <a:t>à</a:t>
                      </a:r>
                      <a:r>
                        <a:rPr lang="en-US" sz="1400" noProof="0">
                          <a:latin typeface="Candara" panose="020E0502030303020204" pitchFamily="34" charset="0"/>
                        </a:rPr>
                        <a:t> </a:t>
                      </a:r>
                      <a:r>
                        <a:rPr lang="en-US" sz="1400" noProof="0" err="1">
                          <a:latin typeface="Candara" panose="020E0502030303020204" pitchFamily="34" charset="0"/>
                        </a:rPr>
                        <a:t>partir</a:t>
                      </a:r>
                      <a:r>
                        <a:rPr lang="en-US" sz="1400" noProof="0">
                          <a:latin typeface="Candara" panose="020E0502030303020204" pitchFamily="34" charset="0"/>
                        </a:rPr>
                        <a:t> de 2025-2026)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latin typeface="Candara" panose="020E0502030303020204" pitchFamily="34" charset="0"/>
                        </a:rPr>
                        <a:t>Quadrimestre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latin typeface="Candara" panose="020E0502030303020204" pitchFamily="34" charset="0"/>
                        </a:rPr>
                        <a:t>ECTS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8458536"/>
                  </a:ext>
                </a:extLst>
              </a:tr>
              <a:tr h="219158">
                <a:tc>
                  <a:txBody>
                    <a:bodyPr/>
                    <a:lstStyle/>
                    <a:p>
                      <a:r>
                        <a:rPr lang="en-US" sz="1400" b="0" noProof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Public Policy Seminar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Q1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0866967"/>
                  </a:ext>
                </a:extLst>
              </a:tr>
              <a:tr h="25349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noProof="0" dirty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Choose</a:t>
                      </a:r>
                      <a:r>
                        <a:rPr lang="en-US" sz="1400" noProof="0" dirty="0">
                          <a:solidFill>
                            <a:srgbClr val="C00000"/>
                          </a:solidFill>
                          <a:latin typeface="Candara" panose="020E0502030303020204" pitchFamily="34" charset="0"/>
                        </a:rPr>
                        <a:t> two </a:t>
                      </a:r>
                      <a:r>
                        <a:rPr lang="en-US" sz="1400" noProof="0" dirty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courses among: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Police système Courant"/>
                        <a:buChar char="-"/>
                        <a:tabLst/>
                        <a:defRPr/>
                      </a:pPr>
                      <a:r>
                        <a:rPr lang="en-US" sz="1400" noProof="0" dirty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Development Economics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Police système Courant"/>
                        <a:buChar char="-"/>
                        <a:tabLst/>
                        <a:defRPr/>
                      </a:pPr>
                      <a:r>
                        <a:rPr lang="en-US" sz="1400" noProof="0" dirty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Environmental Economics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Police système Courant"/>
                        <a:buChar char="-"/>
                        <a:tabLst/>
                        <a:defRPr/>
                      </a:pPr>
                      <a:r>
                        <a:rPr lang="en-US" sz="1400" noProof="0" dirty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Games and Information Economics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Police système Courant"/>
                        <a:buChar char="-"/>
                        <a:tabLst/>
                        <a:defRPr/>
                      </a:pPr>
                      <a:r>
                        <a:rPr lang="en-US" sz="1400" noProof="0" dirty="0" err="1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Compléments</a:t>
                      </a:r>
                      <a:r>
                        <a:rPr lang="en-US" sz="1400" noProof="0" dirty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 </a:t>
                      </a:r>
                      <a:r>
                        <a:rPr lang="en-US" sz="1400" noProof="0" dirty="0" err="1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d’économétrie</a:t>
                      </a:r>
                      <a:endParaRPr lang="en-US" sz="1400" noProof="0" dirty="0">
                        <a:solidFill>
                          <a:schemeClr val="tx1"/>
                        </a:solidFill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Q1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19171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740782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Espace réservé du contenu 8">
            <a:extLst>
              <a:ext uri="{FF2B5EF4-FFF2-40B4-BE49-F238E27FC236}">
                <a16:creationId xmlns:a16="http://schemas.microsoft.com/office/drawing/2014/main" id="{175313B3-0A25-40CC-0D54-DB783E386733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637219" y="843558"/>
          <a:ext cx="7869561" cy="164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62973">
                  <a:extLst>
                    <a:ext uri="{9D8B030D-6E8A-4147-A177-3AD203B41FA5}">
                      <a16:colId xmlns:a16="http://schemas.microsoft.com/office/drawing/2014/main" val="3015847292"/>
                    </a:ext>
                  </a:extLst>
                </a:gridCol>
                <a:gridCol w="1342492">
                  <a:extLst>
                    <a:ext uri="{9D8B030D-6E8A-4147-A177-3AD203B41FA5}">
                      <a16:colId xmlns:a16="http://schemas.microsoft.com/office/drawing/2014/main" val="3726056857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1849772327"/>
                    </a:ext>
                  </a:extLst>
                </a:gridCol>
              </a:tblGrid>
              <a:tr h="219158">
                <a:tc>
                  <a:txBody>
                    <a:bodyPr/>
                    <a:lstStyle/>
                    <a:p>
                      <a:r>
                        <a:rPr lang="en-US" sz="1400" noProof="0" err="1">
                          <a:latin typeface="Candara" panose="020E0502030303020204" pitchFamily="34" charset="0"/>
                        </a:rPr>
                        <a:t>Cours</a:t>
                      </a:r>
                      <a:r>
                        <a:rPr lang="en-US" sz="1400" noProof="0">
                          <a:latin typeface="Candara" panose="020E0502030303020204" pitchFamily="34" charset="0"/>
                        </a:rPr>
                        <a:t> Bloc 1     (</a:t>
                      </a:r>
                      <a:r>
                        <a:rPr lang="en-US" sz="1400" noProof="0" err="1">
                          <a:latin typeface="Candara" panose="020E0502030303020204" pitchFamily="34" charset="0"/>
                        </a:rPr>
                        <a:t>dès</a:t>
                      </a:r>
                      <a:r>
                        <a:rPr lang="en-US" sz="1400" noProof="0">
                          <a:latin typeface="Candara" panose="020E0502030303020204" pitchFamily="34" charset="0"/>
                        </a:rPr>
                        <a:t> 2024-2025)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latin typeface="Candara" panose="020E0502030303020204" pitchFamily="34" charset="0"/>
                        </a:rPr>
                        <a:t>Quadrimestre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latin typeface="Candara" panose="020E0502030303020204" pitchFamily="34" charset="0"/>
                        </a:rPr>
                        <a:t>ECTS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8458536"/>
                  </a:ext>
                </a:extLst>
              </a:tr>
              <a:tr h="219158">
                <a:tc>
                  <a:txBody>
                    <a:bodyPr/>
                    <a:lstStyle/>
                    <a:p>
                      <a:r>
                        <a:rPr lang="en-US" sz="1400" noProof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Monetary Economics</a:t>
                      </a:r>
                      <a:endParaRPr lang="en-US" sz="1400" noProof="0">
                        <a:solidFill>
                          <a:schemeClr val="tx1"/>
                        </a:solidFill>
                        <a:latin typeface="Candara" panose="020E050203030302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Q2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0866967"/>
                  </a:ext>
                </a:extLst>
              </a:tr>
              <a:tr h="25349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Police système Courant"/>
                        <a:buNone/>
                        <a:tabLst/>
                        <a:defRPr/>
                      </a:pPr>
                      <a:r>
                        <a:rPr lang="en-US" sz="1400" noProof="0">
                          <a:solidFill>
                            <a:srgbClr val="C00000"/>
                          </a:solidFill>
                          <a:latin typeface="Candara" panose="020E0502030303020204" pitchFamily="34" charset="0"/>
                        </a:rPr>
                        <a:t>Investments and Portfolio Management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Q2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0836195"/>
                  </a:ext>
                </a:extLst>
              </a:tr>
              <a:tr h="25349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noProof="0" dirty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Choose </a:t>
                      </a:r>
                      <a:r>
                        <a:rPr lang="en-US" sz="1400" noProof="0" dirty="0">
                          <a:solidFill>
                            <a:srgbClr val="C00000"/>
                          </a:solidFill>
                          <a:latin typeface="Candara" panose="020E0502030303020204" pitchFamily="34" charset="0"/>
                        </a:rPr>
                        <a:t>one</a:t>
                      </a:r>
                      <a:r>
                        <a:rPr lang="en-US" sz="1400" noProof="0" dirty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 course among: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Police système Courant"/>
                        <a:buChar char="-"/>
                        <a:tabLst/>
                        <a:defRPr/>
                      </a:pPr>
                      <a:r>
                        <a:rPr lang="en-US" sz="1400" noProof="0" dirty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Banking and Insurance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Police système Courant"/>
                        <a:buChar char="-"/>
                        <a:tabLst/>
                        <a:defRPr/>
                      </a:pPr>
                      <a:r>
                        <a:rPr lang="en-US" sz="1400" noProof="0" dirty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Financial Derivatives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Q2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1917178"/>
                  </a:ext>
                </a:extLst>
              </a:tr>
            </a:tbl>
          </a:graphicData>
        </a:graphic>
      </p:graphicFrame>
      <p:sp>
        <p:nvSpPr>
          <p:cNvPr id="2" name="Titre 1">
            <a:extLst>
              <a:ext uri="{FF2B5EF4-FFF2-40B4-BE49-F238E27FC236}">
                <a16:creationId xmlns:a16="http://schemas.microsoft.com/office/drawing/2014/main" id="{872A6A70-9D08-783A-31DB-E774EB1FBD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565571"/>
          </a:xfrm>
        </p:spPr>
        <p:txBody>
          <a:bodyPr/>
          <a:lstStyle/>
          <a:p>
            <a:r>
              <a:rPr lang="fr-FR"/>
              <a:t>Finalité « </a:t>
            </a:r>
            <a:r>
              <a:rPr lang="fr-FR" err="1"/>
              <a:t>Macroeconomics</a:t>
            </a:r>
            <a:r>
              <a:rPr lang="fr-FR"/>
              <a:t> and Finance »</a:t>
            </a:r>
          </a:p>
        </p:txBody>
      </p:sp>
      <p:graphicFrame>
        <p:nvGraphicFramePr>
          <p:cNvPr id="4" name="Espace réservé du contenu 8">
            <a:extLst>
              <a:ext uri="{FF2B5EF4-FFF2-40B4-BE49-F238E27FC236}">
                <a16:creationId xmlns:a16="http://schemas.microsoft.com/office/drawing/2014/main" id="{CE7A446F-22B9-16D3-303F-3C83A445B1A1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637219" y="2571750"/>
          <a:ext cx="7869561" cy="2072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62973">
                  <a:extLst>
                    <a:ext uri="{9D8B030D-6E8A-4147-A177-3AD203B41FA5}">
                      <a16:colId xmlns:a16="http://schemas.microsoft.com/office/drawing/2014/main" val="3015847292"/>
                    </a:ext>
                  </a:extLst>
                </a:gridCol>
                <a:gridCol w="1342492">
                  <a:extLst>
                    <a:ext uri="{9D8B030D-6E8A-4147-A177-3AD203B41FA5}">
                      <a16:colId xmlns:a16="http://schemas.microsoft.com/office/drawing/2014/main" val="3726056857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1849772327"/>
                    </a:ext>
                  </a:extLst>
                </a:gridCol>
              </a:tblGrid>
              <a:tr h="219158">
                <a:tc>
                  <a:txBody>
                    <a:bodyPr/>
                    <a:lstStyle/>
                    <a:p>
                      <a:r>
                        <a:rPr lang="en-US" sz="1400" noProof="0" err="1">
                          <a:latin typeface="Candara" panose="020E0502030303020204" pitchFamily="34" charset="0"/>
                        </a:rPr>
                        <a:t>Cours</a:t>
                      </a:r>
                      <a:r>
                        <a:rPr lang="en-US" sz="1400" noProof="0">
                          <a:latin typeface="Candara" panose="020E0502030303020204" pitchFamily="34" charset="0"/>
                        </a:rPr>
                        <a:t> Bloc 2      (</a:t>
                      </a:r>
                      <a:r>
                        <a:rPr lang="en-US" sz="1400" noProof="0" err="1">
                          <a:latin typeface="Candara" panose="020E0502030303020204" pitchFamily="34" charset="0"/>
                        </a:rPr>
                        <a:t>à</a:t>
                      </a:r>
                      <a:r>
                        <a:rPr lang="en-US" sz="1400" noProof="0">
                          <a:latin typeface="Candara" panose="020E0502030303020204" pitchFamily="34" charset="0"/>
                        </a:rPr>
                        <a:t> </a:t>
                      </a:r>
                      <a:r>
                        <a:rPr lang="en-US" sz="1400" noProof="0" err="1">
                          <a:latin typeface="Candara" panose="020E0502030303020204" pitchFamily="34" charset="0"/>
                        </a:rPr>
                        <a:t>partir</a:t>
                      </a:r>
                      <a:r>
                        <a:rPr lang="en-US" sz="1400" noProof="0">
                          <a:latin typeface="Candara" panose="020E0502030303020204" pitchFamily="34" charset="0"/>
                        </a:rPr>
                        <a:t> de 2025-2026)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latin typeface="Candara" panose="020E0502030303020204" pitchFamily="34" charset="0"/>
                        </a:rPr>
                        <a:t>Quadrimestre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latin typeface="Candara" panose="020E0502030303020204" pitchFamily="34" charset="0"/>
                        </a:rPr>
                        <a:t>ECTS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8458536"/>
                  </a:ext>
                </a:extLst>
              </a:tr>
              <a:tr h="219158">
                <a:tc>
                  <a:txBody>
                    <a:bodyPr/>
                    <a:lstStyle/>
                    <a:p>
                      <a:r>
                        <a:rPr lang="fr-FR" sz="1400">
                          <a:solidFill>
                            <a:srgbClr val="C00000"/>
                          </a:solidFill>
                          <a:latin typeface="Candara" panose="020E0502030303020204" pitchFamily="34" charset="0"/>
                        </a:rPr>
                        <a:t>Macroeconomics and Finance</a:t>
                      </a:r>
                      <a:endParaRPr lang="en-US" sz="1400" b="0" noProof="0">
                        <a:solidFill>
                          <a:srgbClr val="C00000"/>
                        </a:solidFill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Q1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0866967"/>
                  </a:ext>
                </a:extLst>
              </a:tr>
              <a:tr h="25349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Police système Courant"/>
                        <a:buNone/>
                        <a:tabLst/>
                        <a:defRPr/>
                      </a:pPr>
                      <a:r>
                        <a:rPr lang="en-US" sz="1400" noProof="0">
                          <a:solidFill>
                            <a:srgbClr val="C00000"/>
                          </a:solidFill>
                          <a:latin typeface="Candara" panose="020E0502030303020204" pitchFamily="34" charset="0"/>
                        </a:rPr>
                        <a:t>International Finance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Q1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8036689"/>
                  </a:ext>
                </a:extLst>
              </a:tr>
              <a:tr h="25349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noProof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Choose</a:t>
                      </a:r>
                      <a:r>
                        <a:rPr lang="en-US" sz="1400" noProof="0">
                          <a:solidFill>
                            <a:srgbClr val="C00000"/>
                          </a:solidFill>
                          <a:latin typeface="Candara" panose="020E0502030303020204" pitchFamily="34" charset="0"/>
                        </a:rPr>
                        <a:t> one </a:t>
                      </a:r>
                      <a:r>
                        <a:rPr lang="en-US" sz="1400" noProof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course among: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Police système Courant"/>
                        <a:buChar char="-"/>
                        <a:tabLst/>
                        <a:defRPr/>
                      </a:pPr>
                      <a:r>
                        <a:rPr lang="en-US" sz="1400" noProof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Advanced Corporate Finance and Modeling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Police système Courant"/>
                        <a:buChar char="-"/>
                        <a:tabLst/>
                        <a:defRPr/>
                      </a:pPr>
                      <a:r>
                        <a:rPr lang="en-US" sz="1400" noProof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Advanced Statistical Methods in Finance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Police système Courant"/>
                        <a:buChar char="-"/>
                        <a:tabLst/>
                        <a:defRPr/>
                      </a:pPr>
                      <a:r>
                        <a:rPr lang="en-US" sz="1400" noProof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Fund Industry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Police système Courant"/>
                        <a:buChar char="-"/>
                        <a:tabLst/>
                        <a:defRPr/>
                      </a:pPr>
                      <a:r>
                        <a:rPr lang="en-US" sz="1400" noProof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Strategic Financial Analysis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Q1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19171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3898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5E02B54-6ED0-13C6-85C5-00B3AEAD77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>
                <a:solidFill>
                  <a:srgbClr val="C00000"/>
                </a:solidFill>
              </a:rPr>
              <a:t>Les objectifs de la réforme</a:t>
            </a:r>
          </a:p>
        </p:txBody>
      </p:sp>
      <p:graphicFrame>
        <p:nvGraphicFramePr>
          <p:cNvPr id="4" name="Diagramme 3">
            <a:extLst>
              <a:ext uri="{FF2B5EF4-FFF2-40B4-BE49-F238E27FC236}">
                <a16:creationId xmlns:a16="http://schemas.microsoft.com/office/drawing/2014/main" id="{0E70BB11-B830-09FA-DC5C-4927C898F58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71818320"/>
              </p:ext>
            </p:extLst>
          </p:nvPr>
        </p:nvGraphicFramePr>
        <p:xfrm>
          <a:off x="1187624" y="627534"/>
          <a:ext cx="6792416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15126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76E5D6C-46F0-CF42-B37C-6A8EEEC7F8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066CC1A-5880-A448-A9DF-8513A66957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B154F00-F500-DD43-B3B2-AA192E6862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F8C8FD3-5B41-1744-AFF3-61D757511C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AA47088-3AAE-0B47-A6AA-4689D0D0C6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6977E85-1862-2B4E-A96C-57560ED454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C69EC16-42BF-4845-AB59-09F2A97D9E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41F22C0-14AF-EA74-E4C3-A320C01129D2}"/>
              </a:ext>
            </a:extLst>
          </p:cNvPr>
          <p:cNvSpPr/>
          <p:nvPr/>
        </p:nvSpPr>
        <p:spPr>
          <a:xfrm>
            <a:off x="4283968" y="3939902"/>
            <a:ext cx="4752528" cy="10801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BE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17271642-9A3C-EC47-8C6B-FC8EE311F1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>
                <a:solidFill>
                  <a:schemeClr val="accent6">
                    <a:lumMod val="75000"/>
                  </a:schemeClr>
                </a:solidFill>
              </a:rPr>
              <a:t>Les principaux changements en master</a:t>
            </a:r>
          </a:p>
        </p:txBody>
      </p:sp>
      <p:graphicFrame>
        <p:nvGraphicFramePr>
          <p:cNvPr id="6" name="Diagramme 5">
            <a:extLst>
              <a:ext uri="{FF2B5EF4-FFF2-40B4-BE49-F238E27FC236}">
                <a16:creationId xmlns:a16="http://schemas.microsoft.com/office/drawing/2014/main" id="{D9C085CF-24D7-4E20-877C-0074C0A3B64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56825303"/>
              </p:ext>
            </p:extLst>
          </p:nvPr>
        </p:nvGraphicFramePr>
        <p:xfrm>
          <a:off x="539552" y="1193105"/>
          <a:ext cx="8424936" cy="37549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3" name="Group 2">
            <a:extLst>
              <a:ext uri="{FF2B5EF4-FFF2-40B4-BE49-F238E27FC236}">
                <a16:creationId xmlns:a16="http://schemas.microsoft.com/office/drawing/2014/main" id="{E18B776C-881C-840B-5CAA-7874D034A323}"/>
              </a:ext>
            </a:extLst>
          </p:cNvPr>
          <p:cNvGrpSpPr/>
          <p:nvPr/>
        </p:nvGrpSpPr>
        <p:grpSpPr>
          <a:xfrm>
            <a:off x="1120413" y="627534"/>
            <a:ext cx="6871222" cy="336887"/>
            <a:chOff x="684819" y="383680"/>
            <a:chExt cx="7735318" cy="559071"/>
          </a:xfrm>
          <a:solidFill>
            <a:schemeClr val="accent1"/>
          </a:solidFill>
        </p:grpSpPr>
        <p:sp>
          <p:nvSpPr>
            <p:cNvPr id="5" name="Rectangle: Rounded Corners 4">
              <a:extLst>
                <a:ext uri="{FF2B5EF4-FFF2-40B4-BE49-F238E27FC236}">
                  <a16:creationId xmlns:a16="http://schemas.microsoft.com/office/drawing/2014/main" id="{1DBA2636-A2CF-B9FF-23E1-D4443B5D2484}"/>
                </a:ext>
              </a:extLst>
            </p:cNvPr>
            <p:cNvSpPr/>
            <p:nvPr/>
          </p:nvSpPr>
          <p:spPr>
            <a:xfrm>
              <a:off x="684819" y="383680"/>
              <a:ext cx="7735318" cy="559071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BE"/>
            </a:p>
          </p:txBody>
        </p:sp>
        <p:sp>
          <p:nvSpPr>
            <p:cNvPr id="7" name="Rectangle: Rounded Corners 4">
              <a:extLst>
                <a:ext uri="{FF2B5EF4-FFF2-40B4-BE49-F238E27FC236}">
                  <a16:creationId xmlns:a16="http://schemas.microsoft.com/office/drawing/2014/main" id="{19DBD0E9-C4B7-E01D-66CE-52CCC96D6101}"/>
                </a:ext>
              </a:extLst>
            </p:cNvPr>
            <p:cNvSpPr txBox="1"/>
            <p:nvPr/>
          </p:nvSpPr>
          <p:spPr>
            <a:xfrm>
              <a:off x="712111" y="410972"/>
              <a:ext cx="7680733" cy="504487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algn="ctr"/>
              <a:r>
                <a:rPr lang="fr-FR" sz="1800" b="1">
                  <a:solidFill>
                    <a:schemeClr val="bg1"/>
                  </a:solidFill>
                  <a:latin typeface="Candara" panose="020E0502030303020204" pitchFamily="34" charset="0"/>
                </a:rPr>
                <a:t>Programmes simplifiés, tous les cours à 5 ECTS !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48142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F6179D1-2DD4-E343-A797-799CE5751B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3DBD2F7-DC9D-594A-A056-9CFB4F6022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88EABC2-4C7D-6349-B541-3829966B47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3610897-6FF9-364C-AEA4-9E2279A753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A56845D-9009-2746-AAE1-81D6E0034A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3838732-B273-1A43-970E-76D4339F47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12858AF-110A-564D-91C8-C991A4866E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5F798F1-F47A-7B47-AEAA-2587E3794D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B0BD622-860D-8D48-B1DA-CEF88BF081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69E6365-CAB7-2D42-B119-2EA55C6681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4FC47EF-B58B-F64F-8730-F0E4D18C1B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8AC80ED-5091-EB48-8BA1-A99DCF46EB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E3ACE99-98CE-7504-27C5-9DFD982588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>
                <a:solidFill>
                  <a:srgbClr val="7030A0"/>
                </a:solidFill>
              </a:rPr>
              <a:t>Le lien avec la stratégie</a:t>
            </a:r>
          </a:p>
        </p:txBody>
      </p:sp>
      <p:graphicFrame>
        <p:nvGraphicFramePr>
          <p:cNvPr id="4" name="Diagramme 3">
            <a:extLst>
              <a:ext uri="{FF2B5EF4-FFF2-40B4-BE49-F238E27FC236}">
                <a16:creationId xmlns:a16="http://schemas.microsoft.com/office/drawing/2014/main" id="{05A6E0D6-716D-11BF-22CF-508A7646D54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65917779"/>
              </p:ext>
            </p:extLst>
          </p:nvPr>
        </p:nvGraphicFramePr>
        <p:xfrm>
          <a:off x="1524000" y="66799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531871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9719417B-1EA5-0A84-FC24-9D820DD4A456}"/>
              </a:ext>
            </a:extLst>
          </p:cNvPr>
          <p:cNvSpPr/>
          <p:nvPr/>
        </p:nvSpPr>
        <p:spPr>
          <a:xfrm>
            <a:off x="3419872" y="4083918"/>
            <a:ext cx="5544616" cy="9361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BE"/>
          </a:p>
        </p:txBody>
      </p:sp>
      <p:graphicFrame>
        <p:nvGraphicFramePr>
          <p:cNvPr id="4" name="Diagramme 3">
            <a:extLst>
              <a:ext uri="{FF2B5EF4-FFF2-40B4-BE49-F238E27FC236}">
                <a16:creationId xmlns:a16="http://schemas.microsoft.com/office/drawing/2014/main" id="{30ED10DC-C0C4-4435-CC6E-6C5D03FBA0B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96736372"/>
              </p:ext>
            </p:extLst>
          </p:nvPr>
        </p:nvGraphicFramePr>
        <p:xfrm>
          <a:off x="2453391" y="333789"/>
          <a:ext cx="6096000" cy="4356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74150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7271642-9A3C-EC47-8C6B-FC8EE311F1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>
                <a:solidFill>
                  <a:srgbClr val="7030A0"/>
                </a:solidFill>
              </a:rPr>
              <a:t>La démarche scientifique - Master</a:t>
            </a:r>
          </a:p>
        </p:txBody>
      </p:sp>
      <p:graphicFrame>
        <p:nvGraphicFramePr>
          <p:cNvPr id="15" name="Diagram 14">
            <a:extLst>
              <a:ext uri="{FF2B5EF4-FFF2-40B4-BE49-F238E27FC236}">
                <a16:creationId xmlns:a16="http://schemas.microsoft.com/office/drawing/2014/main" id="{4A7FD950-790C-9FA1-37C1-CDDADC901C2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62948985"/>
              </p:ext>
            </p:extLst>
          </p:nvPr>
        </p:nvGraphicFramePr>
        <p:xfrm>
          <a:off x="457200" y="956022"/>
          <a:ext cx="82296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563292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7271642-9A3C-EC47-8C6B-FC8EE311F1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err="1">
                <a:solidFill>
                  <a:srgbClr val="7030A0"/>
                </a:solidFill>
              </a:rPr>
              <a:t>L’axe</a:t>
            </a:r>
            <a:r>
              <a:rPr lang="tr-TR">
                <a:solidFill>
                  <a:srgbClr val="7030A0"/>
                </a:solidFill>
              </a:rPr>
              <a:t> « </a:t>
            </a:r>
            <a:r>
              <a:rPr lang="tr-TR" err="1">
                <a:solidFill>
                  <a:srgbClr val="7030A0"/>
                </a:solidFill>
              </a:rPr>
              <a:t>sustainable</a:t>
            </a:r>
            <a:r>
              <a:rPr lang="tr-TR">
                <a:solidFill>
                  <a:srgbClr val="7030A0"/>
                </a:solidFill>
              </a:rPr>
              <a:t> »</a:t>
            </a:r>
            <a:r>
              <a:rPr lang="fr-FR">
                <a:solidFill>
                  <a:srgbClr val="7030A0"/>
                </a:solidFill>
              </a:rPr>
              <a:t> - Master</a:t>
            </a:r>
          </a:p>
        </p:txBody>
      </p:sp>
      <p:graphicFrame>
        <p:nvGraphicFramePr>
          <p:cNvPr id="15" name="Diagram 14">
            <a:extLst>
              <a:ext uri="{FF2B5EF4-FFF2-40B4-BE49-F238E27FC236}">
                <a16:creationId xmlns:a16="http://schemas.microsoft.com/office/drawing/2014/main" id="{4A7FD950-790C-9FA1-37C1-CDDADC901C2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5823171"/>
              </p:ext>
            </p:extLst>
          </p:nvPr>
        </p:nvGraphicFramePr>
        <p:xfrm>
          <a:off x="282352" y="915566"/>
          <a:ext cx="8579296" cy="40324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8250533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7271642-9A3C-EC47-8C6B-FC8EE311F1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>
                <a:solidFill>
                  <a:srgbClr val="7030A0"/>
                </a:solidFill>
              </a:rPr>
              <a:t>L’axe « </a:t>
            </a:r>
            <a:r>
              <a:rPr lang="fr-BE" err="1">
                <a:solidFill>
                  <a:srgbClr val="7030A0"/>
                </a:solidFill>
              </a:rPr>
              <a:t>analytics</a:t>
            </a:r>
            <a:r>
              <a:rPr lang="fr-BE">
                <a:solidFill>
                  <a:srgbClr val="7030A0"/>
                </a:solidFill>
              </a:rPr>
              <a:t> »</a:t>
            </a:r>
            <a:r>
              <a:rPr lang="fr-FR">
                <a:solidFill>
                  <a:srgbClr val="7030A0"/>
                </a:solidFill>
              </a:rPr>
              <a:t> - Master</a:t>
            </a:r>
          </a:p>
        </p:txBody>
      </p:sp>
      <p:graphicFrame>
        <p:nvGraphicFramePr>
          <p:cNvPr id="15" name="Diagram 14">
            <a:extLst>
              <a:ext uri="{FF2B5EF4-FFF2-40B4-BE49-F238E27FC236}">
                <a16:creationId xmlns:a16="http://schemas.microsoft.com/office/drawing/2014/main" id="{4A7FD950-790C-9FA1-37C1-CDDADC901C2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15583832"/>
              </p:ext>
            </p:extLst>
          </p:nvPr>
        </p:nvGraphicFramePr>
        <p:xfrm>
          <a:off x="410952" y="823020"/>
          <a:ext cx="8322096" cy="4320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763117579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_HEC_Liege_2018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4BF7B0B27692148B5B3A8916168065D" ma:contentTypeVersion="15" ma:contentTypeDescription="Crée un document." ma:contentTypeScope="" ma:versionID="87a1538c9ff4cd41349bd2bbafa2c519">
  <xsd:schema xmlns:xsd="http://www.w3.org/2001/XMLSchema" xmlns:xs="http://www.w3.org/2001/XMLSchema" xmlns:p="http://schemas.microsoft.com/office/2006/metadata/properties" xmlns:ns2="a238498b-f08d-448e-8dbd-abe85e2249af" xmlns:ns3="348b7af1-40da-4f1a-9141-119420732c3a" targetNamespace="http://schemas.microsoft.com/office/2006/metadata/properties" ma:root="true" ma:fieldsID="f7f7938f10f27d043d48c0b173d114a0" ns2:_="" ns3:_="">
    <xsd:import namespace="a238498b-f08d-448e-8dbd-abe85e2249af"/>
    <xsd:import namespace="348b7af1-40da-4f1a-9141-119420732c3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238498b-f08d-448e-8dbd-abe85e2249a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Balises d’images" ma:readOnly="false" ma:fieldId="{5cf76f15-5ced-4ddc-b409-7134ff3c332f}" ma:taxonomyMulti="true" ma:sspId="4434ded7-6e41-4000-8be6-3d063d771b3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8b7af1-40da-4f1a-9141-119420732c3a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60c3c1b0-ec83-4e68-a1f2-a49b2642859d}" ma:internalName="TaxCatchAll" ma:showField="CatchAllData" ma:web="348b7af1-40da-4f1a-9141-119420732c3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EE3DCF3-68D7-4F4F-B8E8-CA5567DDAF75}"/>
</file>

<file path=customXml/itemProps2.xml><?xml version="1.0" encoding="utf-8"?>
<ds:datastoreItem xmlns:ds="http://schemas.openxmlformats.org/officeDocument/2006/customXml" ds:itemID="{B1A9652A-37C0-4327-ADAC-6AEFC03691D0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206</TotalTime>
  <Words>1551</Words>
  <Application>Microsoft Macintosh PowerPoint</Application>
  <PresentationFormat>Affichage à l'écran (16:9)</PresentationFormat>
  <Paragraphs>469</Paragraphs>
  <Slides>25</Slides>
  <Notes>6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25</vt:i4>
      </vt:variant>
    </vt:vector>
  </HeadingPairs>
  <TitlesOfParts>
    <vt:vector size="32" baseType="lpstr">
      <vt:lpstr>ＭＳ Ｐゴシック</vt:lpstr>
      <vt:lpstr>Arial</vt:lpstr>
      <vt:lpstr>Calibri</vt:lpstr>
      <vt:lpstr>Candara</vt:lpstr>
      <vt:lpstr>Police système Courant</vt:lpstr>
      <vt:lpstr>Wingdings</vt:lpstr>
      <vt:lpstr>Template_HEC_Liege_2018</vt:lpstr>
      <vt:lpstr>Réforme des programmes  de cours 2024-2025  </vt:lpstr>
      <vt:lpstr>Présentation PowerPoint</vt:lpstr>
      <vt:lpstr>Les objectifs de la réforme</vt:lpstr>
      <vt:lpstr>Les principaux changements en master</vt:lpstr>
      <vt:lpstr>Le lien avec la stratégie</vt:lpstr>
      <vt:lpstr>Présentation PowerPoint</vt:lpstr>
      <vt:lpstr>La démarche scientifique - Master</vt:lpstr>
      <vt:lpstr>L’axe « sustainable » - Master</vt:lpstr>
      <vt:lpstr>L’axe « analytics » - Master</vt:lpstr>
      <vt:lpstr>L’axe « entrepreneurship »</vt:lpstr>
      <vt:lpstr>Master en sciences de gestion</vt:lpstr>
      <vt:lpstr>Master en sciences de gestion</vt:lpstr>
      <vt:lpstr>Finalité « Banking and Asset Management »</vt:lpstr>
      <vt:lpstr>Finalité « Financial Analysis and Audit »</vt:lpstr>
      <vt:lpstr>Finalité « International Strategic Marketing »</vt:lpstr>
      <vt:lpstr>Finalité « Management des entreprises sociales  et Transition »</vt:lpstr>
      <vt:lpstr>Finalité « Intrapreneurship and Management of Innovation Projects »</vt:lpstr>
      <vt:lpstr>Finalité « Management des organisations et dynamiques sociales »</vt:lpstr>
      <vt:lpstr>Finalité « Global Supply Chain Management »</vt:lpstr>
      <vt:lpstr>Finalité « Droit »</vt:lpstr>
      <vt:lpstr>Présentation approfondie des finalités du MSG </vt:lpstr>
      <vt:lpstr>Master en sciences économiques</vt:lpstr>
      <vt:lpstr>Master en sciences économiques</vt:lpstr>
      <vt:lpstr>Finalité « Economic Analysis and Policy »</vt:lpstr>
      <vt:lpstr>Finalité « Macroeconomics and Finance »</vt:lpstr>
    </vt:vector>
  </TitlesOfParts>
  <Manager/>
  <Company/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subject/>
  <dc:creator>Sylvie Borras</dc:creator>
  <cp:keywords/>
  <dc:description/>
  <cp:lastModifiedBy>Francois Pichault</cp:lastModifiedBy>
  <cp:revision>13</cp:revision>
  <dcterms:created xsi:type="dcterms:W3CDTF">2016-02-11T10:57:27Z</dcterms:created>
  <dcterms:modified xsi:type="dcterms:W3CDTF">2024-02-26T07:55:26Z</dcterms:modified>
  <cp:category/>
</cp:coreProperties>
</file>